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slide" Target="slides/slide42.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anskribus.eu/Transkribu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lp.stanford.edu/IR-book/html/htmledition/dropping-common-terms-stop-words-1.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Bookworm-project/BookwormDB"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he_Faerie_Queene#/media/File:The_Faerie_Queene_frontispiece.jp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booktraces.org/wp-content/uploads/2016/03/IMG_1780-768x1024.jp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uk/catalogues/illuminatedmanuscripts/ILLUMIN.ASP?Size=mid&amp;IllID=34688"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b0be2804d_0_2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b0be2804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b0be2804d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b0be2804d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b0be2804d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b0be2804d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Transkribus: </a:t>
            </a:r>
            <a:r>
              <a:rPr lang="en" u="sng">
                <a:solidFill>
                  <a:schemeClr val="hlink"/>
                </a:solidFill>
                <a:hlinkClick r:id="rId2"/>
              </a:rPr>
              <a:t>https://transkribus.eu/Transkribus/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b0be2804d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b0be2804d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b0be2804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b0be2804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quote: </a:t>
            </a:r>
            <a:r>
              <a:rPr lang="en" u="sng">
                <a:solidFill>
                  <a:schemeClr val="hlink"/>
                </a:solidFill>
                <a:hlinkClick r:id="rId2"/>
              </a:rPr>
              <a:t>https://nlp.stanford.edu/IR-book/html/htmledition/dropping-common-terms-stop-words-1.html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b0be2804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b0be2804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b0be2804d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b0be2804d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b0be2804d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b0be2804d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b0be2804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b0be2804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 Schmidt’s Bookworm </a:t>
            </a:r>
            <a:r>
              <a:rPr lang="en" u="sng">
                <a:solidFill>
                  <a:schemeClr val="hlink"/>
                </a:solidFill>
                <a:hlinkClick r:id="rId2"/>
              </a:rPr>
              <a:t>https://github.com/Bookworm-project/BookwormDB</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b0be2804d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b0be2804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from: </a:t>
            </a:r>
            <a:r>
              <a:rPr lang="en" u="sng">
                <a:solidFill>
                  <a:schemeClr val="hlink"/>
                </a:solidFill>
                <a:hlinkClick r:id="rId2"/>
              </a:rPr>
              <a:t>https://en.wikipedia.org/wiki/The_Faerie_Queene#/media/File:The_Faerie_Queene_frontispiece.jpg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b0be2804d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b0be2804d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b0be2804d_0_2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b0be2804d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b0be2804d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b0be2804d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b0be2804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b0be2804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b0be2804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b0be2804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b0be2804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b0be2804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b0be2804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b0be2804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b0be2804d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b0be2804d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b0be2804d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b0be2804d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b0be2804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b0be2804d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b0be2804d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b0be2804d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b0be2804d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b0be2804d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b0be2804d_0_2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b0be2804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b0be2804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b0be2804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b0be2804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b0be2804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b0be2804d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b0be2804d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b0be2804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b0be2804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b0be2804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b0be2804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b0be2804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b0be2804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b0be2804d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b0be2804d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b0be2804d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b0be2804d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b0be2804d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b0be2804d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b0be2804d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b0be2804d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b0be2804d_0_2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b0be2804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b0be2804d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b0be2804d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b0be2804d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b0be2804d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b0be2804d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b0be2804d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b0be2804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b0be2804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b0be2804d_0_2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b0be2804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b0be2804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b0be2804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see the image in more detail: </a:t>
            </a:r>
            <a:r>
              <a:rPr lang="en" u="sng">
                <a:solidFill>
                  <a:schemeClr val="hlink"/>
                </a:solidFill>
                <a:hlinkClick r:id="rId2"/>
              </a:rPr>
              <a:t>http://www.booktraces.org/wp-content/uploads/2016/03/IMG_1780-768x1024.jpg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b0be2804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b0be2804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b0be2804d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b0be2804d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see the image in more detail: </a:t>
            </a:r>
            <a:r>
              <a:rPr lang="en" u="sng">
                <a:solidFill>
                  <a:schemeClr val="hlink"/>
                </a:solidFill>
                <a:hlinkClick r:id="rId2"/>
              </a:rPr>
              <a:t>https://www.bl.uk/catalogues/illuminatedmanuscripts/ILLUMIN.ASP?Size=mid&amp;IllID=34688</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5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5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5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5490000" cy="755700"/>
          </a:xfrm>
          <a:prstGeom prst="rect">
            <a:avLst/>
          </a:prstGeom>
        </p:spPr>
        <p:txBody>
          <a:bodyPr anchorCtr="0" anchor="b" bIns="91425" lIns="91425" spcFirstLastPara="1" rIns="91425" wrap="square" tIns="91425"/>
          <a:lstStyle>
            <a:lvl1pPr lvl="0" rtl="0">
              <a:spcBef>
                <a:spcPts val="0"/>
              </a:spcBef>
              <a:spcAft>
                <a:spcPts val="0"/>
              </a:spcAft>
              <a:buSzPts val="35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odern Writer updated">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www.laurenceanthony.net/software/antconc/releases/AntConc357/help.pdf" TargetMode="External"/><Relationship Id="rId4" Type="http://schemas.openxmlformats.org/officeDocument/2006/relationships/hyperlink" Target="https://programminghistorian.org/en/lessons/corpus-analysis-with-antconc" TargetMode="External"/><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 to Text Analysis</a:t>
            </a:r>
            <a:endParaRPr/>
          </a:p>
        </p:txBody>
      </p:sp>
      <p:sp>
        <p:nvSpPr>
          <p:cNvPr id="108" name="Google Shape;108;p25"/>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Catherine DeRose, PhD | HILT 2019</a:t>
            </a:r>
            <a:endParaRPr sz="2500"/>
          </a:p>
          <a:p>
            <a:pPr indent="0" lvl="0" marL="0" rtl="0" algn="ctr">
              <a:spcBef>
                <a:spcPts val="0"/>
              </a:spcBef>
              <a:spcAft>
                <a:spcPts val="0"/>
              </a:spcAft>
              <a:buNone/>
            </a:pPr>
            <a:r>
              <a:rPr lang="en" sz="2500"/>
              <a:t>CC-BY</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4"/>
          <p:cNvSpPr txBox="1"/>
          <p:nvPr>
            <p:ph type="title"/>
          </p:nvPr>
        </p:nvSpPr>
        <p:spPr>
          <a:xfrm>
            <a:off x="311700" y="403200"/>
            <a:ext cx="5490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a computer reads</a:t>
            </a:r>
            <a:endParaRPr/>
          </a:p>
        </p:txBody>
      </p:sp>
      <p:sp>
        <p:nvSpPr>
          <p:cNvPr id="165" name="Google Shape;165;p34"/>
          <p:cNvSpPr txBox="1"/>
          <p:nvPr>
            <p:ph idx="1" type="body"/>
          </p:nvPr>
        </p:nvSpPr>
        <p:spPr>
          <a:xfrm>
            <a:off x="311700" y="1618200"/>
            <a:ext cx="4820700" cy="33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Excels at:</a:t>
            </a:r>
            <a:endParaRPr sz="2000"/>
          </a:p>
          <a:p>
            <a:pPr indent="-323850" lvl="0" marL="457200" rtl="0" algn="l">
              <a:lnSpc>
                <a:spcPct val="150000"/>
              </a:lnSpc>
              <a:spcBef>
                <a:spcPts val="1600"/>
              </a:spcBef>
              <a:spcAft>
                <a:spcPts val="0"/>
              </a:spcAft>
              <a:buSzPts val="1500"/>
              <a:buChar char="●"/>
            </a:pPr>
            <a:r>
              <a:rPr lang="en" sz="1500"/>
              <a:t>Counting </a:t>
            </a:r>
            <a:endParaRPr sz="1500"/>
          </a:p>
          <a:p>
            <a:pPr indent="-323850" lvl="1" marL="914400" rtl="0" algn="l">
              <a:lnSpc>
                <a:spcPct val="150000"/>
              </a:lnSpc>
              <a:spcBef>
                <a:spcPts val="0"/>
              </a:spcBef>
              <a:spcAft>
                <a:spcPts val="0"/>
              </a:spcAft>
              <a:buSzPts val="1500"/>
              <a:buChar char="○"/>
            </a:pPr>
            <a:r>
              <a:rPr lang="en" sz="1500"/>
              <a:t>Words, including co-occurrence</a:t>
            </a:r>
            <a:endParaRPr sz="1500"/>
          </a:p>
          <a:p>
            <a:pPr indent="-323850" lvl="1" marL="914400" rtl="0" algn="l">
              <a:lnSpc>
                <a:spcPct val="150000"/>
              </a:lnSpc>
              <a:spcBef>
                <a:spcPts val="0"/>
              </a:spcBef>
              <a:spcAft>
                <a:spcPts val="0"/>
              </a:spcAft>
              <a:buSzPts val="1500"/>
              <a:buChar char="○"/>
            </a:pPr>
            <a:r>
              <a:rPr lang="en" sz="1500"/>
              <a:t>Punctuation</a:t>
            </a:r>
            <a:endParaRPr sz="1500"/>
          </a:p>
          <a:p>
            <a:pPr indent="-323850" lvl="1" marL="914400" rtl="0" algn="l">
              <a:lnSpc>
                <a:spcPct val="150000"/>
              </a:lnSpc>
              <a:spcBef>
                <a:spcPts val="0"/>
              </a:spcBef>
              <a:spcAft>
                <a:spcPts val="0"/>
              </a:spcAft>
              <a:buSzPts val="1500"/>
              <a:buChar char="○"/>
            </a:pPr>
            <a:r>
              <a:rPr lang="en" sz="1500"/>
              <a:t>Sentence or document length</a:t>
            </a:r>
            <a:endParaRPr sz="1500"/>
          </a:p>
          <a:p>
            <a:pPr indent="-323850" lvl="0" marL="457200" rtl="0" algn="l">
              <a:lnSpc>
                <a:spcPct val="150000"/>
              </a:lnSpc>
              <a:spcBef>
                <a:spcPts val="0"/>
              </a:spcBef>
              <a:spcAft>
                <a:spcPts val="0"/>
              </a:spcAft>
              <a:buSzPts val="1500"/>
              <a:buChar char="●"/>
            </a:pPr>
            <a:r>
              <a:rPr lang="en" sz="1500"/>
              <a:t>Identifying spatial, temporal, and organizational words it’s been trained to recognize</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2000"/>
          </a:p>
        </p:txBody>
      </p:sp>
      <p:sp>
        <p:nvSpPr>
          <p:cNvPr id="166" name="Google Shape;166;p34"/>
          <p:cNvSpPr txBox="1"/>
          <p:nvPr>
            <p:ph idx="1" type="body"/>
          </p:nvPr>
        </p:nvSpPr>
        <p:spPr>
          <a:xfrm>
            <a:off x="5323500" y="1584129"/>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Struggles with:</a:t>
            </a:r>
            <a:endParaRPr sz="2000"/>
          </a:p>
          <a:p>
            <a:pPr indent="-323850" lvl="0" marL="457200" rtl="0" algn="l">
              <a:spcBef>
                <a:spcPts val="1600"/>
              </a:spcBef>
              <a:spcAft>
                <a:spcPts val="0"/>
              </a:spcAft>
              <a:buSzPts val="1500"/>
              <a:buChar char="●"/>
            </a:pPr>
            <a:r>
              <a:rPr lang="en" sz="1500"/>
              <a:t>Ambiguity</a:t>
            </a:r>
            <a:endParaRPr sz="1500"/>
          </a:p>
          <a:p>
            <a:pPr indent="-323850" lvl="0" marL="457200" rtl="0" algn="l">
              <a:spcBef>
                <a:spcPts val="0"/>
              </a:spcBef>
              <a:spcAft>
                <a:spcPts val="0"/>
              </a:spcAft>
              <a:buSzPts val="1500"/>
              <a:buChar char="●"/>
            </a:pPr>
            <a:r>
              <a:rPr lang="en" sz="1500"/>
              <a:t>Irony</a:t>
            </a:r>
            <a:endParaRPr sz="1500"/>
          </a:p>
          <a:p>
            <a:pPr indent="-323850" lvl="0" marL="457200" rtl="0" algn="l">
              <a:spcBef>
                <a:spcPts val="0"/>
              </a:spcBef>
              <a:spcAft>
                <a:spcPts val="0"/>
              </a:spcAft>
              <a:buSzPts val="1500"/>
              <a:buChar char="●"/>
            </a:pPr>
            <a:r>
              <a:rPr lang="en" sz="1500"/>
              <a:t>Sarcasm</a:t>
            </a:r>
            <a:endParaRPr sz="1500"/>
          </a:p>
          <a:p>
            <a:pPr indent="-323850" lvl="0" marL="457200" rtl="0" algn="l">
              <a:spcBef>
                <a:spcPts val="0"/>
              </a:spcBef>
              <a:spcAft>
                <a:spcPts val="0"/>
              </a:spcAft>
              <a:buSzPts val="1500"/>
              <a:buChar char="●"/>
            </a:pPr>
            <a:r>
              <a:rPr lang="en" sz="1500"/>
              <a:t>Explanation</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5"/>
          <p:cNvSpPr txBox="1"/>
          <p:nvPr>
            <p:ph type="title"/>
          </p:nvPr>
        </p:nvSpPr>
        <p:spPr>
          <a:xfrm>
            <a:off x="311700" y="2963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Optical Character Recognition (OCR)</a:t>
            </a:r>
            <a:endParaRPr/>
          </a:p>
        </p:txBody>
      </p:sp>
      <p:sp>
        <p:nvSpPr>
          <p:cNvPr id="172" name="Google Shape;172;p35"/>
          <p:cNvSpPr txBox="1"/>
          <p:nvPr>
            <p:ph idx="4294967295" type="body"/>
          </p:nvPr>
        </p:nvSpPr>
        <p:spPr>
          <a:xfrm>
            <a:off x="311700" y="1069900"/>
            <a:ext cx="88323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Process of turning an image of text into searchable, machine-actionable text</a:t>
            </a:r>
            <a:endParaRPr sz="2400"/>
          </a:p>
          <a:p>
            <a:pPr indent="0" lvl="0" marL="0" rtl="0" algn="l">
              <a:spcBef>
                <a:spcPts val="1600"/>
              </a:spcBef>
              <a:spcAft>
                <a:spcPts val="0"/>
              </a:spcAft>
              <a:buNone/>
            </a:pPr>
            <a:r>
              <a:t/>
            </a:r>
            <a:endParaRPr sz="500"/>
          </a:p>
          <a:p>
            <a:pPr indent="0" lvl="0" marL="0" rtl="0" algn="l">
              <a:spcBef>
                <a:spcPts val="1600"/>
              </a:spcBef>
              <a:spcAft>
                <a:spcPts val="0"/>
              </a:spcAft>
              <a:buNone/>
            </a:pPr>
            <a:r>
              <a:rPr lang="en" sz="2400"/>
              <a:t>Level of success depends (font, image quality)</a:t>
            </a:r>
            <a:endParaRPr sz="2400"/>
          </a:p>
          <a:p>
            <a:pPr indent="0" lvl="0" marL="0" rtl="0" algn="l">
              <a:spcBef>
                <a:spcPts val="1600"/>
              </a:spcBef>
              <a:spcAft>
                <a:spcPts val="0"/>
              </a:spcAft>
              <a:buNone/>
            </a:pPr>
            <a:r>
              <a:t/>
            </a:r>
            <a:endParaRPr sz="500"/>
          </a:p>
          <a:p>
            <a:pPr indent="0" lvl="0" marL="0" rtl="0" algn="l">
              <a:spcBef>
                <a:spcPts val="1600"/>
              </a:spcBef>
              <a:spcAft>
                <a:spcPts val="0"/>
              </a:spcAft>
              <a:buNone/>
            </a:pPr>
            <a:r>
              <a:rPr lang="en" sz="2400"/>
              <a:t>Works best on typescript materials</a:t>
            </a:r>
            <a:endParaRPr sz="2400"/>
          </a:p>
          <a:p>
            <a:pPr indent="-355600" lvl="0" marL="914400" rtl="0" algn="l">
              <a:spcBef>
                <a:spcPts val="1600"/>
              </a:spcBef>
              <a:spcAft>
                <a:spcPts val="0"/>
              </a:spcAft>
              <a:buSzPts val="2000"/>
              <a:buChar char="○"/>
            </a:pPr>
            <a:r>
              <a:rPr lang="en" sz="2000"/>
              <a:t>Transkribus aims to OCR handwritten materials</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6"/>
          <p:cNvSpPr txBox="1"/>
          <p:nvPr>
            <p:ph type="title"/>
          </p:nvPr>
        </p:nvSpPr>
        <p:spPr>
          <a:xfrm>
            <a:off x="311700" y="2963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Optical Character Recognition (OCR), continued</a:t>
            </a:r>
            <a:endParaRPr/>
          </a:p>
        </p:txBody>
      </p:sp>
      <p:sp>
        <p:nvSpPr>
          <p:cNvPr id="178" name="Google Shape;178;p36"/>
          <p:cNvSpPr txBox="1"/>
          <p:nvPr>
            <p:ph idx="4294967295" type="body"/>
          </p:nvPr>
        </p:nvSpPr>
        <p:spPr>
          <a:xfrm>
            <a:off x="311700" y="1146100"/>
            <a:ext cx="88323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Important to consider how your texts were (or will be) digitized and OCRed</a:t>
            </a:r>
            <a:endParaRPr sz="2400"/>
          </a:p>
          <a:p>
            <a:pPr indent="0" lvl="0" marL="0" rtl="0" algn="l">
              <a:spcBef>
                <a:spcPts val="1600"/>
              </a:spcBef>
              <a:spcAft>
                <a:spcPts val="0"/>
              </a:spcAft>
              <a:buNone/>
            </a:pPr>
            <a:r>
              <a:t/>
            </a:r>
            <a:endParaRPr sz="500"/>
          </a:p>
          <a:p>
            <a:pPr indent="0" lvl="0" marL="0" rtl="0" algn="l">
              <a:spcBef>
                <a:spcPts val="1600"/>
              </a:spcBef>
              <a:spcAft>
                <a:spcPts val="0"/>
              </a:spcAft>
              <a:buNone/>
            </a:pPr>
            <a:r>
              <a:rPr lang="en" sz="2400"/>
              <a:t>Example from Chronicling America database: </a:t>
            </a:r>
            <a:endParaRPr sz="2400"/>
          </a:p>
          <a:p>
            <a:pPr indent="-381000" lvl="0" marL="914400" rtl="0" algn="l">
              <a:spcBef>
                <a:spcPts val="1600"/>
              </a:spcBef>
              <a:spcAft>
                <a:spcPts val="0"/>
              </a:spcAft>
              <a:buSzPts val="2400"/>
              <a:buChar char="○"/>
            </a:pPr>
            <a:r>
              <a:rPr lang="en" sz="2400"/>
              <a:t>‘Q i-jtb the Raven’ (Cordell)</a:t>
            </a:r>
            <a:endParaRPr sz="2400"/>
          </a:p>
          <a:p>
            <a:pPr indent="0" lvl="0" marL="0" rtl="0" algn="l">
              <a:spcBef>
                <a:spcPts val="1600"/>
              </a:spcBef>
              <a:spcAft>
                <a:spcPts val="1600"/>
              </a:spcAft>
              <a:buNone/>
            </a:pPr>
            <a:r>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7"/>
          <p:cNvSpPr txBox="1"/>
          <p:nvPr>
            <p:ph type="title"/>
          </p:nvPr>
        </p:nvSpPr>
        <p:spPr>
          <a:xfrm>
            <a:off x="311700" y="2963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Stop words -&gt; stoplist</a:t>
            </a:r>
            <a:endParaRPr/>
          </a:p>
        </p:txBody>
      </p:sp>
      <p:sp>
        <p:nvSpPr>
          <p:cNvPr id="184" name="Google Shape;184;p37"/>
          <p:cNvSpPr txBox="1"/>
          <p:nvPr>
            <p:ph idx="4294967295" type="body"/>
          </p:nvPr>
        </p:nvSpPr>
        <p:spPr>
          <a:xfrm>
            <a:off x="311700" y="1069900"/>
            <a:ext cx="88323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Words you want the computer to omit</a:t>
            </a:r>
            <a:endParaRPr sz="2400"/>
          </a:p>
          <a:p>
            <a:pPr indent="-469900" lvl="1" marL="1143000" rtl="0" algn="l">
              <a:spcBef>
                <a:spcPts val="1600"/>
              </a:spcBef>
              <a:spcAft>
                <a:spcPts val="0"/>
              </a:spcAft>
              <a:buSzPts val="2000"/>
              <a:buChar char="○"/>
            </a:pPr>
            <a:r>
              <a:rPr lang="en" sz="2000"/>
              <a:t>Function words (prepositions, conjunctions, etc.)</a:t>
            </a:r>
            <a:endParaRPr sz="2000"/>
          </a:p>
          <a:p>
            <a:pPr indent="-469900" lvl="1" marL="1143000" rtl="0" algn="l">
              <a:spcBef>
                <a:spcPts val="0"/>
              </a:spcBef>
              <a:spcAft>
                <a:spcPts val="0"/>
              </a:spcAft>
              <a:buSzPts val="2000"/>
              <a:buChar char="○"/>
            </a:pPr>
            <a:r>
              <a:rPr lang="en" sz="2000"/>
              <a:t>Other extremely frequent words</a:t>
            </a:r>
            <a:endParaRPr sz="2000"/>
          </a:p>
          <a:p>
            <a:pPr indent="-469900" lvl="1" marL="1143000" rtl="0" algn="l">
              <a:spcBef>
                <a:spcPts val="0"/>
              </a:spcBef>
              <a:spcAft>
                <a:spcPts val="0"/>
              </a:spcAft>
              <a:buSzPts val="2000"/>
              <a:buChar char="○"/>
            </a:pPr>
            <a:r>
              <a:rPr lang="en" sz="2000"/>
              <a:t>Noisy words</a:t>
            </a:r>
            <a:endParaRPr sz="2000"/>
          </a:p>
          <a:p>
            <a:pPr indent="0" lvl="0" marL="0" rtl="0" algn="l">
              <a:spcBef>
                <a:spcPts val="1600"/>
              </a:spcBef>
              <a:spcAft>
                <a:spcPts val="0"/>
              </a:spcAft>
              <a:buNone/>
            </a:pPr>
            <a:r>
              <a:rPr lang="en" sz="2000"/>
              <a:t>“Sometimes, </a:t>
            </a:r>
            <a:r>
              <a:rPr lang="en" sz="2000">
                <a:solidFill>
                  <a:schemeClr val="dk1"/>
                </a:solidFill>
              </a:rPr>
              <a:t>some</a:t>
            </a:r>
            <a:r>
              <a:rPr lang="en" sz="2000"/>
              <a:t> extremely common words </a:t>
            </a:r>
            <a:r>
              <a:rPr lang="en" sz="2000">
                <a:solidFill>
                  <a:schemeClr val="dk1"/>
                </a:solidFill>
              </a:rPr>
              <a:t>which would</a:t>
            </a:r>
            <a:r>
              <a:rPr lang="en" sz="2000"/>
              <a:t> appear </a:t>
            </a:r>
            <a:r>
              <a:rPr lang="en" sz="2000">
                <a:solidFill>
                  <a:schemeClr val="dk1"/>
                </a:solidFill>
              </a:rPr>
              <a:t>to be of</a:t>
            </a:r>
            <a:r>
              <a:rPr lang="en" sz="2000"/>
              <a:t> little value </a:t>
            </a:r>
            <a:r>
              <a:rPr lang="en" sz="2000">
                <a:solidFill>
                  <a:schemeClr val="dk1"/>
                </a:solidFill>
              </a:rPr>
              <a:t>in</a:t>
            </a:r>
            <a:r>
              <a:rPr lang="en" sz="2000"/>
              <a:t> helping select documents matching </a:t>
            </a:r>
            <a:r>
              <a:rPr lang="en" sz="2000">
                <a:solidFill>
                  <a:schemeClr val="dk1"/>
                </a:solidFill>
              </a:rPr>
              <a:t>a</a:t>
            </a:r>
            <a:r>
              <a:rPr lang="en" sz="2000"/>
              <a:t> user need </a:t>
            </a:r>
            <a:r>
              <a:rPr lang="en" sz="2000">
                <a:solidFill>
                  <a:schemeClr val="dk1"/>
                </a:solidFill>
              </a:rPr>
              <a:t>are</a:t>
            </a:r>
            <a:r>
              <a:rPr lang="en" sz="2000"/>
              <a:t> excluded </a:t>
            </a:r>
            <a:r>
              <a:rPr lang="en" sz="2000">
                <a:solidFill>
                  <a:schemeClr val="dk1"/>
                </a:solidFill>
              </a:rPr>
              <a:t>from the</a:t>
            </a:r>
            <a:r>
              <a:rPr lang="en" sz="2000"/>
              <a:t> vocabulary entirely. </a:t>
            </a:r>
            <a:r>
              <a:rPr lang="en" sz="2000">
                <a:solidFill>
                  <a:schemeClr val="dk1"/>
                </a:solidFill>
              </a:rPr>
              <a:t>These</a:t>
            </a:r>
            <a:r>
              <a:rPr lang="en" sz="2000"/>
              <a:t> words </a:t>
            </a:r>
            <a:r>
              <a:rPr lang="en" sz="2000">
                <a:solidFill>
                  <a:schemeClr val="dk1"/>
                </a:solidFill>
              </a:rPr>
              <a:t>are</a:t>
            </a:r>
            <a:r>
              <a:rPr lang="en" sz="2000"/>
              <a:t> called stop words.” - Stanford NLP</a:t>
            </a:r>
            <a:endParaRPr sz="20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
        <p:nvSpPr>
          <p:cNvPr id="185" name="Google Shape;185;p37"/>
          <p:cNvSpPr txBox="1"/>
          <p:nvPr>
            <p:ph idx="4294967295" type="body"/>
          </p:nvPr>
        </p:nvSpPr>
        <p:spPr>
          <a:xfrm>
            <a:off x="4844525" y="4732900"/>
            <a:ext cx="5607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Example from Brandon Locke and Thomas Padilla</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Stop words -&gt; stoplist, continued</a:t>
            </a:r>
            <a:endParaRPr/>
          </a:p>
        </p:txBody>
      </p:sp>
      <p:sp>
        <p:nvSpPr>
          <p:cNvPr id="191" name="Google Shape;191;p38"/>
          <p:cNvSpPr txBox="1"/>
          <p:nvPr>
            <p:ph idx="4294967295" type="body"/>
          </p:nvPr>
        </p:nvSpPr>
        <p:spPr>
          <a:xfrm>
            <a:off x="311700" y="1298500"/>
            <a:ext cx="88323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It is standard practice to create (or adapt) a stoplist for many text analysis projects, but not for all</a:t>
            </a:r>
            <a:endParaRPr sz="2400"/>
          </a:p>
          <a:p>
            <a:pPr indent="-469900" lvl="1" marL="1143000" rtl="0" algn="l">
              <a:spcBef>
                <a:spcPts val="1600"/>
              </a:spcBef>
              <a:spcAft>
                <a:spcPts val="0"/>
              </a:spcAft>
              <a:buSzPts val="2000"/>
              <a:buChar char="○"/>
            </a:pPr>
            <a:r>
              <a:rPr lang="en" sz="2000"/>
              <a:t>For instance, function words are important for stylometric analysis</a:t>
            </a:r>
            <a:endParaRPr sz="2000"/>
          </a:p>
          <a:p>
            <a:pPr indent="0" lvl="0" marL="0" rtl="0" algn="l">
              <a:spcBef>
                <a:spcPts val="1600"/>
              </a:spcBef>
              <a:spcAft>
                <a:spcPts val="1600"/>
              </a:spcAft>
              <a:buNone/>
            </a:pPr>
            <a:r>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9"/>
          <p:cNvSpPr txBox="1"/>
          <p:nvPr>
            <p:ph type="title"/>
          </p:nvPr>
        </p:nvSpPr>
        <p:spPr>
          <a:xfrm>
            <a:off x="507000" y="17648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does text analysis look like in practice?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4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N-gram analysis</a:t>
            </a:r>
            <a:endParaRPr/>
          </a:p>
        </p:txBody>
      </p:sp>
      <p:sp>
        <p:nvSpPr>
          <p:cNvPr id="202" name="Google Shape;202;p40"/>
          <p:cNvSpPr txBox="1"/>
          <p:nvPr>
            <p:ph idx="4294967295" type="body"/>
          </p:nvPr>
        </p:nvSpPr>
        <p:spPr>
          <a:xfrm>
            <a:off x="311700" y="1298500"/>
            <a:ext cx="87153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Often working with unigrams, bigrams, or trigrams (one word, two word, three word pairs)</a:t>
            </a:r>
            <a:endParaRPr sz="2400"/>
          </a:p>
          <a:p>
            <a:pPr indent="0" lvl="0" marL="0" rtl="0" algn="l">
              <a:spcBef>
                <a:spcPts val="1600"/>
              </a:spcBef>
              <a:spcAft>
                <a:spcPts val="0"/>
              </a:spcAft>
              <a:buNone/>
            </a:pPr>
            <a:r>
              <a:t/>
            </a:r>
            <a:endParaRPr sz="500"/>
          </a:p>
          <a:p>
            <a:pPr indent="0" lvl="0" marL="0" rtl="0" algn="l">
              <a:spcBef>
                <a:spcPts val="1600"/>
              </a:spcBef>
              <a:spcAft>
                <a:spcPts val="1600"/>
              </a:spcAft>
              <a:buNone/>
            </a:pPr>
            <a:r>
              <a:rPr lang="en" sz="2400"/>
              <a:t>Useful for tracking a word’s frequency over time in a single text or across thousands of texts</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41"/>
          <p:cNvSpPr txBox="1"/>
          <p:nvPr>
            <p:ph idx="1" type="body"/>
          </p:nvPr>
        </p:nvSpPr>
        <p:spPr>
          <a:xfrm>
            <a:off x="254925" y="4443750"/>
            <a:ext cx="5638200" cy="88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Robots Reading Vogue</a:t>
            </a:r>
            <a:endParaRPr/>
          </a:p>
          <a:p>
            <a:pPr indent="0" lvl="0" marL="0" rtl="0" algn="l">
              <a:spcBef>
                <a:spcPts val="0"/>
              </a:spcBef>
              <a:spcAft>
                <a:spcPts val="0"/>
              </a:spcAft>
              <a:buNone/>
            </a:pPr>
            <a:r>
              <a:rPr lang="en"/>
              <a:t>http://dh.library.yale.edu/projects/vogue/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8" name="Google Shape;208;p41"/>
          <p:cNvPicPr preferRelativeResize="0"/>
          <p:nvPr/>
        </p:nvPicPr>
        <p:blipFill>
          <a:blip r:embed="rId3">
            <a:alphaModFix/>
          </a:blip>
          <a:stretch>
            <a:fillRect/>
          </a:stretch>
        </p:blipFill>
        <p:spPr>
          <a:xfrm>
            <a:off x="988663" y="134475"/>
            <a:ext cx="7319076" cy="42683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4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Limitations/cautions</a:t>
            </a:r>
            <a:endParaRPr/>
          </a:p>
        </p:txBody>
      </p:sp>
      <p:sp>
        <p:nvSpPr>
          <p:cNvPr id="214" name="Google Shape;214;p42"/>
          <p:cNvSpPr txBox="1"/>
          <p:nvPr>
            <p:ph idx="4294967295" type="body"/>
          </p:nvPr>
        </p:nvSpPr>
        <p:spPr>
          <a:xfrm>
            <a:off x="311700" y="1298500"/>
            <a:ext cx="47640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Dependent on OCR quality</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 sz="2400"/>
              <a:t>What error might you anticipate with the title page to the right?</a:t>
            </a:r>
            <a:endParaRPr sz="2400"/>
          </a:p>
          <a:p>
            <a:pPr indent="0" lvl="0" marL="0" rtl="0" algn="l">
              <a:spcBef>
                <a:spcPts val="1600"/>
              </a:spcBef>
              <a:spcAft>
                <a:spcPts val="1600"/>
              </a:spcAft>
              <a:buNone/>
            </a:pPr>
            <a:r>
              <a:t/>
            </a:r>
            <a:endParaRPr sz="2400"/>
          </a:p>
        </p:txBody>
      </p:sp>
      <p:pic>
        <p:nvPicPr>
          <p:cNvPr id="215" name="Google Shape;215;p42"/>
          <p:cNvPicPr preferRelativeResize="0"/>
          <p:nvPr/>
        </p:nvPicPr>
        <p:blipFill>
          <a:blip r:embed="rId3">
            <a:alphaModFix/>
          </a:blip>
          <a:stretch>
            <a:fillRect/>
          </a:stretch>
        </p:blipFill>
        <p:spPr>
          <a:xfrm>
            <a:off x="5605485" y="0"/>
            <a:ext cx="3049031"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Limitations/cautions, continued</a:t>
            </a:r>
            <a:endParaRPr/>
          </a:p>
        </p:txBody>
      </p:sp>
      <p:sp>
        <p:nvSpPr>
          <p:cNvPr id="221" name="Google Shape;221;p43"/>
          <p:cNvSpPr txBox="1"/>
          <p:nvPr>
            <p:ph idx="4294967295" type="body"/>
          </p:nvPr>
        </p:nvSpPr>
        <p:spPr>
          <a:xfrm>
            <a:off x="311700" y="1374700"/>
            <a:ext cx="88971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Same word can mean different things</a:t>
            </a:r>
            <a:endParaRPr sz="2400"/>
          </a:p>
          <a:p>
            <a:pPr indent="0" lvl="0" marL="0" rtl="0" algn="l">
              <a:spcBef>
                <a:spcPts val="1600"/>
              </a:spcBef>
              <a:spcAft>
                <a:spcPts val="0"/>
              </a:spcAft>
              <a:buNone/>
            </a:pPr>
            <a:r>
              <a:t/>
            </a:r>
            <a:endParaRPr sz="500"/>
          </a:p>
          <a:p>
            <a:pPr indent="0" lvl="0" marL="0" rtl="0" algn="l">
              <a:spcBef>
                <a:spcPts val="1600"/>
              </a:spcBef>
              <a:spcAft>
                <a:spcPts val="1600"/>
              </a:spcAft>
              <a:buNone/>
            </a:pPr>
            <a:r>
              <a:rPr lang="en" sz="2400"/>
              <a:t>You have to know what words might be meaningful</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1AFD1">
            <a:alpha val="82670"/>
          </a:srgbClr>
        </a:solidFill>
      </p:bgPr>
    </p:bg>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372500"/>
            <a:ext cx="8520600" cy="7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14" name="Google Shape;114;p2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What is text analysis?</a:t>
            </a:r>
            <a:endParaRPr sz="2500"/>
          </a:p>
          <a:p>
            <a:pPr indent="-387350" lvl="0" marL="457200" rtl="0" algn="l">
              <a:spcBef>
                <a:spcPts val="1600"/>
              </a:spcBef>
              <a:spcAft>
                <a:spcPts val="0"/>
              </a:spcAft>
              <a:buSzPts val="2500"/>
              <a:buChar char="●"/>
            </a:pPr>
            <a:r>
              <a:rPr lang="en" sz="2500"/>
              <a:t>When and why might it be useful?</a:t>
            </a:r>
            <a:endParaRPr sz="2500"/>
          </a:p>
          <a:p>
            <a:pPr indent="-387350" lvl="0" marL="457200" rtl="0" algn="l">
              <a:spcBef>
                <a:spcPts val="1600"/>
              </a:spcBef>
              <a:spcAft>
                <a:spcPts val="0"/>
              </a:spcAft>
              <a:buSzPts val="2500"/>
              <a:buChar char="●"/>
            </a:pPr>
            <a:r>
              <a:rPr lang="en" sz="2500"/>
              <a:t>How can we get started?</a:t>
            </a:r>
            <a:endParaRPr sz="2500"/>
          </a:p>
          <a:p>
            <a:pPr indent="-387350" lvl="0" marL="457200" rtl="0" algn="l">
              <a:spcBef>
                <a:spcPts val="1600"/>
              </a:spcBef>
              <a:spcAft>
                <a:spcPts val="1600"/>
              </a:spcAft>
              <a:buSzPts val="2500"/>
              <a:buChar char="●"/>
            </a:pPr>
            <a:r>
              <a:rPr lang="en" sz="2500"/>
              <a:t>Exploration with Voyant</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Concordance plots</a:t>
            </a:r>
            <a:endParaRPr/>
          </a:p>
        </p:txBody>
      </p:sp>
      <p:sp>
        <p:nvSpPr>
          <p:cNvPr id="227" name="Google Shape;227;p44"/>
          <p:cNvSpPr txBox="1"/>
          <p:nvPr>
            <p:ph idx="4294967295" type="body"/>
          </p:nvPr>
        </p:nvSpPr>
        <p:spPr>
          <a:xfrm>
            <a:off x="311700" y="1298500"/>
            <a:ext cx="87153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Highlight where a word or phrase occurs, along with what words precede or follow it </a:t>
            </a:r>
            <a:endParaRPr sz="2400"/>
          </a:p>
          <a:p>
            <a:pPr indent="0" lvl="0" marL="0" rtl="0" algn="l">
              <a:spcBef>
                <a:spcPts val="1600"/>
              </a:spcBef>
              <a:spcAft>
                <a:spcPts val="0"/>
              </a:spcAft>
              <a:buNone/>
            </a:pPr>
            <a:r>
              <a:t/>
            </a:r>
            <a:endParaRPr sz="500"/>
          </a:p>
          <a:p>
            <a:pPr indent="0" lvl="0" marL="0" rtl="0" algn="l">
              <a:spcBef>
                <a:spcPts val="1600"/>
              </a:spcBef>
              <a:spcAft>
                <a:spcPts val="1600"/>
              </a:spcAft>
              <a:buNone/>
            </a:pPr>
            <a:r>
              <a:rPr lang="en" sz="2400"/>
              <a:t>Useful for finding linguistic patterns in a single text or at larger scales</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45"/>
          <p:cNvPicPr preferRelativeResize="0"/>
          <p:nvPr/>
        </p:nvPicPr>
        <p:blipFill>
          <a:blip r:embed="rId3">
            <a:alphaModFix/>
          </a:blip>
          <a:stretch>
            <a:fillRect/>
          </a:stretch>
        </p:blipFill>
        <p:spPr>
          <a:xfrm>
            <a:off x="517175" y="180250"/>
            <a:ext cx="3407625" cy="4838699"/>
          </a:xfrm>
          <a:prstGeom prst="rect">
            <a:avLst/>
          </a:prstGeom>
          <a:noFill/>
          <a:ln>
            <a:noFill/>
          </a:ln>
        </p:spPr>
      </p:pic>
      <p:sp>
        <p:nvSpPr>
          <p:cNvPr id="233" name="Google Shape;233;p45"/>
          <p:cNvSpPr txBox="1"/>
          <p:nvPr>
            <p:ph idx="4294967295" type="body"/>
          </p:nvPr>
        </p:nvSpPr>
        <p:spPr>
          <a:xfrm>
            <a:off x="4274350" y="798900"/>
            <a:ext cx="47640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How is Sherlock Holmes featured linguistically in </a:t>
            </a:r>
            <a:r>
              <a:rPr i="1" lang="en" sz="2400"/>
              <a:t>A Scandal in Bohemia</a:t>
            </a:r>
            <a:r>
              <a:rPr lang="en" sz="2400"/>
              <a:t>?</a:t>
            </a:r>
            <a:endParaRPr sz="2400"/>
          </a:p>
          <a:p>
            <a:pPr indent="0" lvl="0" marL="0" rtl="0" algn="l">
              <a:spcBef>
                <a:spcPts val="1600"/>
              </a:spcBef>
              <a:spcAft>
                <a:spcPts val="1600"/>
              </a:spcAft>
              <a:buNone/>
            </a:pPr>
            <a:r>
              <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6"/>
          <p:cNvSpPr txBox="1"/>
          <p:nvPr>
            <p:ph idx="4294967295" type="body"/>
          </p:nvPr>
        </p:nvSpPr>
        <p:spPr>
          <a:xfrm>
            <a:off x="4380000" y="863750"/>
            <a:ext cx="47640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How about Irene Adler?</a:t>
            </a:r>
            <a:endParaRPr sz="2400"/>
          </a:p>
          <a:p>
            <a:pPr indent="0" lvl="0" marL="0" rtl="0" algn="l">
              <a:spcBef>
                <a:spcPts val="1600"/>
              </a:spcBef>
              <a:spcAft>
                <a:spcPts val="1600"/>
              </a:spcAft>
              <a:buNone/>
            </a:pPr>
            <a:r>
              <a:t/>
            </a:r>
            <a:endParaRPr sz="2400"/>
          </a:p>
        </p:txBody>
      </p:sp>
      <p:pic>
        <p:nvPicPr>
          <p:cNvPr id="239" name="Google Shape;239;p46"/>
          <p:cNvPicPr preferRelativeResize="0"/>
          <p:nvPr/>
        </p:nvPicPr>
        <p:blipFill>
          <a:blip r:embed="rId3">
            <a:alphaModFix/>
          </a:blip>
          <a:stretch>
            <a:fillRect/>
          </a:stretch>
        </p:blipFill>
        <p:spPr>
          <a:xfrm>
            <a:off x="470325" y="512325"/>
            <a:ext cx="3688225" cy="3538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47"/>
          <p:cNvPicPr preferRelativeResize="0"/>
          <p:nvPr/>
        </p:nvPicPr>
        <p:blipFill>
          <a:blip r:embed="rId3">
            <a:alphaModFix/>
          </a:blip>
          <a:stretch>
            <a:fillRect/>
          </a:stretch>
        </p:blipFill>
        <p:spPr>
          <a:xfrm>
            <a:off x="517175" y="180250"/>
            <a:ext cx="3407625" cy="4838699"/>
          </a:xfrm>
          <a:prstGeom prst="rect">
            <a:avLst/>
          </a:prstGeom>
          <a:noFill/>
          <a:ln>
            <a:noFill/>
          </a:ln>
        </p:spPr>
      </p:pic>
      <p:pic>
        <p:nvPicPr>
          <p:cNvPr id="245" name="Google Shape;245;p47"/>
          <p:cNvPicPr preferRelativeResize="0"/>
          <p:nvPr/>
        </p:nvPicPr>
        <p:blipFill>
          <a:blip r:embed="rId4">
            <a:alphaModFix/>
          </a:blip>
          <a:stretch>
            <a:fillRect/>
          </a:stretch>
        </p:blipFill>
        <p:spPr>
          <a:xfrm>
            <a:off x="4728175" y="666225"/>
            <a:ext cx="3688225" cy="3538724"/>
          </a:xfrm>
          <a:prstGeom prst="rect">
            <a:avLst/>
          </a:prstGeom>
          <a:noFill/>
          <a:ln>
            <a:noFill/>
          </a:ln>
        </p:spPr>
      </p:pic>
      <p:sp>
        <p:nvSpPr>
          <p:cNvPr id="246" name="Google Shape;246;p47"/>
          <p:cNvSpPr txBox="1"/>
          <p:nvPr>
            <p:ph idx="4294967295" type="body"/>
          </p:nvPr>
        </p:nvSpPr>
        <p:spPr>
          <a:xfrm>
            <a:off x="4425000" y="4538400"/>
            <a:ext cx="47190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Example from Annie Swafford and her students in “Virtually London: Literature and Laptops” class</a:t>
            </a:r>
            <a:endParaRPr sz="1200"/>
          </a:p>
          <a:p>
            <a:pPr indent="0" lvl="0" marL="0" rtl="0" algn="l">
              <a:spcBef>
                <a:spcPts val="1600"/>
              </a:spcBef>
              <a:spcAft>
                <a:spcPts val="1600"/>
              </a:spcAft>
              <a:buNone/>
            </a:pPr>
            <a:r>
              <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48"/>
          <p:cNvPicPr preferRelativeResize="0"/>
          <p:nvPr/>
        </p:nvPicPr>
        <p:blipFill>
          <a:blip r:embed="rId3">
            <a:alphaModFix/>
          </a:blip>
          <a:stretch>
            <a:fillRect/>
          </a:stretch>
        </p:blipFill>
        <p:spPr>
          <a:xfrm>
            <a:off x="356775" y="152400"/>
            <a:ext cx="4402059" cy="4838700"/>
          </a:xfrm>
          <a:prstGeom prst="rect">
            <a:avLst/>
          </a:prstGeom>
          <a:noFill/>
          <a:ln>
            <a:noFill/>
          </a:ln>
        </p:spPr>
      </p:pic>
      <p:sp>
        <p:nvSpPr>
          <p:cNvPr id="252" name="Google Shape;252;p48"/>
          <p:cNvSpPr txBox="1"/>
          <p:nvPr>
            <p:ph idx="4294967295" type="body"/>
          </p:nvPr>
        </p:nvSpPr>
        <p:spPr>
          <a:xfrm>
            <a:off x="4853400" y="522100"/>
            <a:ext cx="4185000" cy="41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rectangle represents one short story from beginning to end</a:t>
            </a:r>
            <a:endParaRPr/>
          </a:p>
          <a:p>
            <a:pPr indent="0" lvl="0" marL="0" rtl="0" algn="l">
              <a:spcBef>
                <a:spcPts val="1600"/>
              </a:spcBef>
              <a:spcAft>
                <a:spcPts val="0"/>
              </a:spcAft>
              <a:buNone/>
            </a:pPr>
            <a:r>
              <a:rPr lang="en"/>
              <a:t>A vertical line indicates the appearance of the word ‘Holmes’ at that point in the story</a:t>
            </a:r>
            <a:endParaRPr/>
          </a:p>
          <a:p>
            <a:pPr indent="0" lvl="0" marL="0" rtl="0" algn="l">
              <a:spcBef>
                <a:spcPts val="1600"/>
              </a:spcBef>
              <a:spcAft>
                <a:spcPts val="1600"/>
              </a:spcAft>
              <a:buNone/>
            </a:pPr>
            <a:r>
              <a:rPr b="1" lang="en"/>
              <a:t>Do any texts stand out for one reason or another?</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9"/>
          <p:cNvSpPr txBox="1"/>
          <p:nvPr>
            <p:ph idx="4294967295" type="body"/>
          </p:nvPr>
        </p:nvSpPr>
        <p:spPr>
          <a:xfrm>
            <a:off x="400875" y="1221025"/>
            <a:ext cx="8520600" cy="34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Concordance software created and maintained by Laurence Anthony</a:t>
            </a:r>
            <a:endParaRPr sz="1700"/>
          </a:p>
          <a:p>
            <a:pPr indent="0" lvl="0" marL="0" rtl="0" algn="l">
              <a:spcBef>
                <a:spcPts val="1600"/>
              </a:spcBef>
              <a:spcAft>
                <a:spcPts val="0"/>
              </a:spcAft>
              <a:buNone/>
            </a:pPr>
            <a:r>
              <a:rPr lang="en" sz="1700"/>
              <a:t>WHY: To find linguistic patterns in a corpus</a:t>
            </a:r>
            <a:endParaRPr sz="1700"/>
          </a:p>
          <a:p>
            <a:pPr indent="0" lvl="0" marL="0" rtl="0" algn="l">
              <a:spcBef>
                <a:spcPts val="1600"/>
              </a:spcBef>
              <a:spcAft>
                <a:spcPts val="0"/>
              </a:spcAft>
              <a:buNone/>
            </a:pPr>
            <a:r>
              <a:rPr lang="en" sz="1700"/>
              <a:t>HOW: Runs locally, requires plain text files with .txt extension</a:t>
            </a:r>
            <a:endParaRPr sz="1700"/>
          </a:p>
          <a:p>
            <a:pPr indent="0" lvl="0" marL="0" rtl="0" algn="l">
              <a:spcBef>
                <a:spcPts val="1600"/>
              </a:spcBef>
              <a:spcAft>
                <a:spcPts val="0"/>
              </a:spcAft>
              <a:buNone/>
            </a:pPr>
            <a:r>
              <a:rPr lang="en" sz="1700"/>
              <a:t>DOCUMENTATION: </a:t>
            </a:r>
            <a:r>
              <a:rPr lang="en" sz="1700" u="sng">
                <a:solidFill>
                  <a:schemeClr val="hlink"/>
                </a:solidFill>
                <a:hlinkClick r:id="rId3"/>
              </a:rPr>
              <a:t>http://www.laurenceanthony.net/software/antconc/releases/AntConc357/help.pdf</a:t>
            </a:r>
            <a:endParaRPr sz="1700"/>
          </a:p>
          <a:p>
            <a:pPr indent="0" lvl="0" marL="0" rtl="0" algn="l">
              <a:spcBef>
                <a:spcPts val="1600"/>
              </a:spcBef>
              <a:spcAft>
                <a:spcPts val="0"/>
              </a:spcAft>
              <a:buNone/>
            </a:pPr>
            <a:r>
              <a:rPr lang="en" sz="1700"/>
              <a:t>TUTORIAL: </a:t>
            </a:r>
            <a:r>
              <a:rPr lang="en" sz="1700" u="sng">
                <a:solidFill>
                  <a:schemeClr val="hlink"/>
                </a:solidFill>
                <a:hlinkClick r:id="rId4"/>
              </a:rPr>
              <a:t>https://programminghistorian.org/en/lessons/corpus-analysis-with-antconc</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1700"/>
          </a:p>
          <a:p>
            <a:pPr indent="0" lvl="0" marL="0" rtl="0" algn="l">
              <a:spcBef>
                <a:spcPts val="1600"/>
              </a:spcBef>
              <a:spcAft>
                <a:spcPts val="1600"/>
              </a:spcAft>
              <a:buNone/>
            </a:pPr>
            <a:r>
              <a:t/>
            </a:r>
            <a:endParaRPr sz="1700"/>
          </a:p>
        </p:txBody>
      </p:sp>
      <p:sp>
        <p:nvSpPr>
          <p:cNvPr id="258" name="Google Shape;258;p49"/>
          <p:cNvSpPr txBox="1"/>
          <p:nvPr>
            <p:ph type="title"/>
          </p:nvPr>
        </p:nvSpPr>
        <p:spPr>
          <a:xfrm>
            <a:off x="1283400" y="372500"/>
            <a:ext cx="75489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AntConc</a:t>
            </a:r>
            <a:endParaRPr/>
          </a:p>
        </p:txBody>
      </p:sp>
      <p:pic>
        <p:nvPicPr>
          <p:cNvPr id="259" name="Google Shape;259;p49"/>
          <p:cNvPicPr preferRelativeResize="0"/>
          <p:nvPr/>
        </p:nvPicPr>
        <p:blipFill>
          <a:blip r:embed="rId5">
            <a:alphaModFix/>
          </a:blip>
          <a:stretch>
            <a:fillRect/>
          </a:stretch>
        </p:blipFill>
        <p:spPr>
          <a:xfrm>
            <a:off x="400875" y="406550"/>
            <a:ext cx="666750" cy="657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50"/>
          <p:cNvSpPr txBox="1"/>
          <p:nvPr>
            <p:ph type="title"/>
          </p:nvPr>
        </p:nvSpPr>
        <p:spPr>
          <a:xfrm>
            <a:off x="2144475" y="296300"/>
            <a:ext cx="30651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Topic modeling</a:t>
            </a:r>
            <a:endParaRPr/>
          </a:p>
        </p:txBody>
      </p:sp>
      <p:sp>
        <p:nvSpPr>
          <p:cNvPr id="265" name="Google Shape;265;p50"/>
          <p:cNvSpPr txBox="1"/>
          <p:nvPr>
            <p:ph idx="4294967295" type="body"/>
          </p:nvPr>
        </p:nvSpPr>
        <p:spPr>
          <a:xfrm>
            <a:off x="311700" y="1222300"/>
            <a:ext cx="87153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Technique for identifying topics or discourses in a large collection of texts that looks at word co-occurrences</a:t>
            </a:r>
            <a:endParaRPr sz="2400"/>
          </a:p>
          <a:p>
            <a:pPr indent="0" lvl="0" marL="0" rtl="0" algn="l">
              <a:spcBef>
                <a:spcPts val="1600"/>
              </a:spcBef>
              <a:spcAft>
                <a:spcPts val="0"/>
              </a:spcAft>
              <a:buNone/>
            </a:pPr>
            <a:r>
              <a:t/>
            </a:r>
            <a:endParaRPr sz="500"/>
          </a:p>
          <a:p>
            <a:pPr indent="0" lvl="0" marL="0" rtl="0" algn="l">
              <a:spcBef>
                <a:spcPts val="1600"/>
              </a:spcBef>
              <a:spcAft>
                <a:spcPts val="0"/>
              </a:spcAft>
              <a:buNone/>
            </a:pPr>
            <a:r>
              <a:rPr lang="en" sz="2400"/>
              <a:t>Useful for when you don’t know what words to search for or when the scale exceeds what you can close read — results can point to patterns, exemplars, or outliers to look at more closely</a:t>
            </a:r>
            <a:endParaRPr sz="2400"/>
          </a:p>
          <a:p>
            <a:pPr indent="0" lvl="0" marL="0" rtl="0" algn="l">
              <a:spcBef>
                <a:spcPts val="1600"/>
              </a:spcBef>
              <a:spcAft>
                <a:spcPts val="0"/>
              </a:spcAft>
              <a:buNone/>
            </a:pPr>
            <a:r>
              <a:t/>
            </a:r>
            <a:endParaRPr sz="5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266" name="Google Shape;266;p50"/>
          <p:cNvPicPr preferRelativeResize="0"/>
          <p:nvPr/>
        </p:nvPicPr>
        <p:blipFill>
          <a:blip r:embed="rId3">
            <a:alphaModFix/>
          </a:blip>
          <a:stretch>
            <a:fillRect/>
          </a:stretch>
        </p:blipFill>
        <p:spPr>
          <a:xfrm>
            <a:off x="209249" y="243975"/>
            <a:ext cx="1859025" cy="8708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51"/>
          <p:cNvSpPr txBox="1"/>
          <p:nvPr>
            <p:ph idx="1" type="body"/>
          </p:nvPr>
        </p:nvSpPr>
        <p:spPr>
          <a:xfrm>
            <a:off x="254925" y="4443750"/>
            <a:ext cx="5638200" cy="88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Robots Reading Vogue</a:t>
            </a:r>
            <a:endParaRPr/>
          </a:p>
          <a:p>
            <a:pPr indent="0" lvl="0" marL="0" rtl="0" algn="l">
              <a:spcBef>
                <a:spcPts val="0"/>
              </a:spcBef>
              <a:spcAft>
                <a:spcPts val="0"/>
              </a:spcAft>
              <a:buNone/>
            </a:pPr>
            <a:r>
              <a:rPr lang="en"/>
              <a:t>http://dh.library.yale.edu/projects/vogue/topics/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72" name="Google Shape;272;p51"/>
          <p:cNvPicPr preferRelativeResize="0"/>
          <p:nvPr/>
        </p:nvPicPr>
        <p:blipFill>
          <a:blip r:embed="rId3">
            <a:alphaModFix/>
          </a:blip>
          <a:stretch>
            <a:fillRect/>
          </a:stretch>
        </p:blipFill>
        <p:spPr>
          <a:xfrm>
            <a:off x="152400" y="228600"/>
            <a:ext cx="8839202" cy="382178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5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Stylometry</a:t>
            </a:r>
            <a:endParaRPr/>
          </a:p>
        </p:txBody>
      </p:sp>
      <p:sp>
        <p:nvSpPr>
          <p:cNvPr id="278" name="Google Shape;278;p52"/>
          <p:cNvSpPr txBox="1"/>
          <p:nvPr>
            <p:ph idx="4294967295" type="body"/>
          </p:nvPr>
        </p:nvSpPr>
        <p:spPr>
          <a:xfrm>
            <a:off x="311700" y="1298500"/>
            <a:ext cx="87153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study of literary style via quantitative methods </a:t>
            </a:r>
            <a:endParaRPr sz="2400"/>
          </a:p>
          <a:p>
            <a:pPr indent="0" lvl="0" marL="0" rtl="0" algn="l">
              <a:spcBef>
                <a:spcPts val="1600"/>
              </a:spcBef>
              <a:spcAft>
                <a:spcPts val="0"/>
              </a:spcAft>
              <a:buNone/>
            </a:pPr>
            <a:r>
              <a:t/>
            </a:r>
            <a:endParaRPr sz="500"/>
          </a:p>
          <a:p>
            <a:pPr indent="0" lvl="0" marL="0" rtl="0" algn="l">
              <a:spcBef>
                <a:spcPts val="1600"/>
              </a:spcBef>
              <a:spcAft>
                <a:spcPts val="1600"/>
              </a:spcAft>
              <a:buNone/>
            </a:pPr>
            <a:r>
              <a:rPr lang="en" sz="2400"/>
              <a:t>Useful for identifying the likely authors of disputed texts (authorship attribution) or for looking at changes in style across a single or multiple authors or genres</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5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i="1" lang="en"/>
              <a:t>Federalist Papers</a:t>
            </a:r>
            <a:endParaRPr u="sng"/>
          </a:p>
        </p:txBody>
      </p:sp>
      <p:sp>
        <p:nvSpPr>
          <p:cNvPr id="284" name="Google Shape;284;p53"/>
          <p:cNvSpPr txBox="1"/>
          <p:nvPr>
            <p:ph idx="4294967295" type="body"/>
          </p:nvPr>
        </p:nvSpPr>
        <p:spPr>
          <a:xfrm>
            <a:off x="311700" y="1298500"/>
            <a:ext cx="87153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85 papers political papers published in 1787-1788 that advocated the ratification of the U.S. Constitution</a:t>
            </a:r>
            <a:endParaRPr sz="1900"/>
          </a:p>
          <a:p>
            <a:pPr indent="0" lvl="0" marL="0" rtl="0" algn="l">
              <a:spcBef>
                <a:spcPts val="1600"/>
              </a:spcBef>
              <a:spcAft>
                <a:spcPts val="0"/>
              </a:spcAft>
              <a:buNone/>
            </a:pPr>
            <a:r>
              <a:t/>
            </a:r>
            <a:endParaRPr sz="500"/>
          </a:p>
          <a:p>
            <a:pPr indent="0" lvl="0" marL="0" rtl="0" algn="l">
              <a:spcBef>
                <a:spcPts val="1600"/>
              </a:spcBef>
              <a:spcAft>
                <a:spcPts val="0"/>
              </a:spcAft>
              <a:buNone/>
            </a:pPr>
            <a:r>
              <a:rPr lang="en" sz="1900"/>
              <a:t>Published under the pseudonym ‘Publius,’ but we know they were written by Alexander Hamilton, James Madison, and John Jay</a:t>
            </a:r>
            <a:endParaRPr sz="1900"/>
          </a:p>
          <a:p>
            <a:pPr indent="0" lvl="0" marL="0" rtl="0" algn="l">
              <a:spcBef>
                <a:spcPts val="1600"/>
              </a:spcBef>
              <a:spcAft>
                <a:spcPts val="0"/>
              </a:spcAft>
              <a:buNone/>
            </a:pPr>
            <a:r>
              <a:t/>
            </a:r>
            <a:endParaRPr sz="500"/>
          </a:p>
          <a:p>
            <a:pPr indent="0" lvl="0" marL="0" rtl="0" algn="l">
              <a:spcBef>
                <a:spcPts val="1600"/>
              </a:spcBef>
              <a:spcAft>
                <a:spcPts val="0"/>
              </a:spcAft>
              <a:buNone/>
            </a:pPr>
            <a:r>
              <a:rPr lang="en" sz="1900"/>
              <a:t>The question remains: who wrote which papers?</a:t>
            </a:r>
            <a:endParaRPr sz="1900"/>
          </a:p>
          <a:p>
            <a:pPr indent="0" lvl="0" marL="0" rtl="0" algn="l">
              <a:spcBef>
                <a:spcPts val="1600"/>
              </a:spcBef>
              <a:spcAft>
                <a:spcPts val="0"/>
              </a:spcAft>
              <a:buNone/>
            </a:pPr>
            <a:r>
              <a:t/>
            </a:r>
            <a:endParaRPr sz="1900"/>
          </a:p>
          <a:p>
            <a:pPr indent="0" lvl="0" marL="0" rtl="0" algn="l">
              <a:spcBef>
                <a:spcPts val="1600"/>
              </a:spcBef>
              <a:spcAft>
                <a:spcPts val="1600"/>
              </a:spcAft>
              <a:buNone/>
            </a:pPr>
            <a:r>
              <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What is text analysis?</a:t>
            </a:r>
            <a:endParaRPr sz="3500"/>
          </a:p>
        </p:txBody>
      </p:sp>
      <p:sp>
        <p:nvSpPr>
          <p:cNvPr id="120" name="Google Shape;120;p27"/>
          <p:cNvSpPr txBox="1"/>
          <p:nvPr>
            <p:ph idx="4294967295" type="body"/>
          </p:nvPr>
        </p:nvSpPr>
        <p:spPr>
          <a:xfrm>
            <a:off x="311700" y="129850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Associated terms you might hear:</a:t>
            </a:r>
            <a:endParaRPr sz="2400"/>
          </a:p>
          <a:p>
            <a:pPr indent="-381000" lvl="0" marL="457200" rtl="0" algn="l">
              <a:spcBef>
                <a:spcPts val="1600"/>
              </a:spcBef>
              <a:spcAft>
                <a:spcPts val="0"/>
              </a:spcAft>
              <a:buSzPts val="2400"/>
              <a:buChar char="●"/>
            </a:pPr>
            <a:r>
              <a:rPr lang="en" sz="2400"/>
              <a:t>Distant reading (Franco Moretti)</a:t>
            </a:r>
            <a:endParaRPr sz="2400"/>
          </a:p>
          <a:p>
            <a:pPr indent="-381000" lvl="0" marL="457200" rtl="0" algn="l">
              <a:spcBef>
                <a:spcPts val="0"/>
              </a:spcBef>
              <a:spcAft>
                <a:spcPts val="0"/>
              </a:spcAft>
              <a:buSzPts val="2400"/>
              <a:buChar char="●"/>
            </a:pPr>
            <a:r>
              <a:rPr lang="en" sz="2400"/>
              <a:t>Macroanalysis (Matthew Jockers)</a:t>
            </a:r>
            <a:endParaRPr sz="2400"/>
          </a:p>
          <a:p>
            <a:pPr indent="-381000" lvl="0" marL="457200" rtl="0" algn="l">
              <a:spcBef>
                <a:spcPts val="0"/>
              </a:spcBef>
              <a:spcAft>
                <a:spcPts val="0"/>
              </a:spcAft>
              <a:buSzPts val="2400"/>
              <a:buChar char="●"/>
            </a:pPr>
            <a:r>
              <a:rPr lang="en" sz="2400"/>
              <a:t>Algorithmic criticism (Stephen Ramsay)</a:t>
            </a:r>
            <a:endParaRPr sz="2400"/>
          </a:p>
          <a:p>
            <a:pPr indent="-381000" lvl="0" marL="457200" rtl="0" algn="l">
              <a:spcBef>
                <a:spcPts val="0"/>
              </a:spcBef>
              <a:spcAft>
                <a:spcPts val="0"/>
              </a:spcAft>
              <a:buSzPts val="2400"/>
              <a:buChar char="●"/>
            </a:pPr>
            <a:r>
              <a:rPr lang="en" sz="2400"/>
              <a:t>Computational literary studies (Nan Da)</a:t>
            </a:r>
            <a:endParaRPr sz="2400"/>
          </a:p>
          <a:p>
            <a:pPr indent="-381000" lvl="0" marL="457200" rtl="0" algn="l">
              <a:spcBef>
                <a:spcPts val="0"/>
              </a:spcBef>
              <a:spcAft>
                <a:spcPts val="0"/>
              </a:spcAft>
              <a:buSzPts val="2400"/>
              <a:buChar char="●"/>
            </a:pPr>
            <a:r>
              <a:rPr lang="en" sz="2400"/>
              <a:t>Text mining, literary computing, computational text analysis</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5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a:t>
            </a:r>
            <a:r>
              <a:rPr i="1" lang="en"/>
              <a:t>Federalist Papers</a:t>
            </a:r>
            <a:r>
              <a:rPr lang="en"/>
              <a:t>, continued</a:t>
            </a:r>
            <a:endParaRPr/>
          </a:p>
        </p:txBody>
      </p:sp>
      <p:sp>
        <p:nvSpPr>
          <p:cNvPr id="290" name="Google Shape;290;p54"/>
          <p:cNvSpPr txBox="1"/>
          <p:nvPr>
            <p:ph idx="4294967295" type="body"/>
          </p:nvPr>
        </p:nvSpPr>
        <p:spPr>
          <a:xfrm>
            <a:off x="311700" y="1222300"/>
            <a:ext cx="87153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Challenges presented by the papers:</a:t>
            </a:r>
            <a:endParaRPr sz="1700"/>
          </a:p>
          <a:p>
            <a:pPr indent="-336550" lvl="0" marL="914400" rtl="0" algn="l">
              <a:spcBef>
                <a:spcPts val="1600"/>
              </a:spcBef>
              <a:spcAft>
                <a:spcPts val="0"/>
              </a:spcAft>
              <a:buSzPts val="1700"/>
              <a:buChar char="○"/>
            </a:pPr>
            <a:r>
              <a:rPr lang="en" sz="1700"/>
              <a:t>published under a pseudonym</a:t>
            </a:r>
            <a:endParaRPr sz="1700"/>
          </a:p>
          <a:p>
            <a:pPr indent="-336550" lvl="0" marL="914400" rtl="0" algn="l">
              <a:spcBef>
                <a:spcPts val="0"/>
              </a:spcBef>
              <a:spcAft>
                <a:spcPts val="0"/>
              </a:spcAft>
              <a:buSzPts val="1700"/>
              <a:buChar char="○"/>
            </a:pPr>
            <a:r>
              <a:rPr lang="en" sz="1700"/>
              <a:t>published within a short time span of one another</a:t>
            </a:r>
            <a:endParaRPr sz="1700"/>
          </a:p>
          <a:p>
            <a:pPr indent="-336550" lvl="0" marL="914400" rtl="0" algn="l">
              <a:spcBef>
                <a:spcPts val="0"/>
              </a:spcBef>
              <a:spcAft>
                <a:spcPts val="0"/>
              </a:spcAft>
              <a:buSzPts val="1700"/>
              <a:buChar char="○"/>
            </a:pPr>
            <a:r>
              <a:rPr lang="en" sz="1700"/>
              <a:t>covered a similar topic</a:t>
            </a:r>
            <a:endParaRPr sz="1700"/>
          </a:p>
          <a:p>
            <a:pPr indent="-336550" lvl="0" marL="914400" rtl="0" algn="l">
              <a:spcBef>
                <a:spcPts val="0"/>
              </a:spcBef>
              <a:spcAft>
                <a:spcPts val="0"/>
              </a:spcAft>
              <a:buSzPts val="1700"/>
              <a:buChar char="○"/>
            </a:pPr>
            <a:r>
              <a:rPr lang="en" sz="1700"/>
              <a:t>shared cultural and political references</a:t>
            </a:r>
            <a:endParaRPr sz="1700"/>
          </a:p>
          <a:p>
            <a:pPr indent="0" lvl="0" marL="0" rtl="0" algn="l">
              <a:spcBef>
                <a:spcPts val="1600"/>
              </a:spcBef>
              <a:spcAft>
                <a:spcPts val="0"/>
              </a:spcAft>
              <a:buNone/>
            </a:pPr>
            <a:r>
              <a:t/>
            </a:r>
            <a:endParaRPr sz="200"/>
          </a:p>
          <a:p>
            <a:pPr indent="0" lvl="0" marL="0" rtl="0" algn="l">
              <a:spcBef>
                <a:spcPts val="1600"/>
              </a:spcBef>
              <a:spcAft>
                <a:spcPts val="0"/>
              </a:spcAft>
              <a:buNone/>
            </a:pPr>
            <a:r>
              <a:rPr lang="en" sz="1700"/>
              <a:t>Frederick Mosteller and David Lee Wallace (1964)</a:t>
            </a:r>
            <a:endParaRPr sz="1700"/>
          </a:p>
          <a:p>
            <a:pPr indent="0" lvl="0" marL="0" rtl="0" algn="l">
              <a:spcBef>
                <a:spcPts val="1600"/>
              </a:spcBef>
              <a:spcAft>
                <a:spcPts val="0"/>
              </a:spcAft>
              <a:buNone/>
            </a:pPr>
            <a:r>
              <a:t/>
            </a:r>
            <a:endParaRPr sz="200"/>
          </a:p>
          <a:p>
            <a:pPr indent="0" lvl="0" marL="0" rtl="0" algn="l">
              <a:spcBef>
                <a:spcPts val="1600"/>
              </a:spcBef>
              <a:spcAft>
                <a:spcPts val="0"/>
              </a:spcAft>
              <a:buNone/>
            </a:pPr>
            <a:r>
              <a:rPr lang="en" sz="1700"/>
              <a:t>Tutorial: https://programminghistorian.org/en/lessons/introduction-to-stylometry-with-python</a:t>
            </a:r>
            <a:endParaRPr sz="1700"/>
          </a:p>
          <a:p>
            <a:pPr indent="0" lvl="0" marL="0" rtl="0" algn="l">
              <a:spcBef>
                <a:spcPts val="1600"/>
              </a:spcBef>
              <a:spcAft>
                <a:spcPts val="1600"/>
              </a:spcAft>
              <a:buNone/>
            </a:pPr>
            <a:r>
              <a:rPr lang="en" sz="1900"/>
              <a:t>  </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5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Sentiment analysis</a:t>
            </a:r>
            <a:endParaRPr/>
          </a:p>
        </p:txBody>
      </p:sp>
      <p:sp>
        <p:nvSpPr>
          <p:cNvPr id="296" name="Google Shape;296;p55"/>
          <p:cNvSpPr txBox="1"/>
          <p:nvPr>
            <p:ph idx="4294967295" type="body"/>
          </p:nvPr>
        </p:nvSpPr>
        <p:spPr>
          <a:xfrm>
            <a:off x="311700" y="1298500"/>
            <a:ext cx="86472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Attempt to quantify the positivity, neutrality, or negativity of a text</a:t>
            </a:r>
            <a:endParaRPr sz="2400"/>
          </a:p>
          <a:p>
            <a:pPr indent="0" lvl="0" marL="0" rtl="0" algn="l">
              <a:spcBef>
                <a:spcPts val="1600"/>
              </a:spcBef>
              <a:spcAft>
                <a:spcPts val="0"/>
              </a:spcAft>
              <a:buNone/>
            </a:pPr>
            <a:r>
              <a:t/>
            </a:r>
            <a:endParaRPr sz="500"/>
          </a:p>
          <a:p>
            <a:pPr indent="0" lvl="0" marL="0" rtl="0" algn="l">
              <a:spcBef>
                <a:spcPts val="1600"/>
              </a:spcBef>
              <a:spcAft>
                <a:spcPts val="0"/>
              </a:spcAft>
              <a:buNone/>
            </a:pPr>
            <a:r>
              <a:rPr lang="en" sz="2400"/>
              <a:t>Useful for identifying large shifts in sentiment across multiple texts over time</a:t>
            </a:r>
            <a:endParaRPr sz="2400"/>
          </a:p>
          <a:p>
            <a:pPr indent="0" lvl="0" marL="0" rtl="0" algn="l">
              <a:spcBef>
                <a:spcPts val="1600"/>
              </a:spcBef>
              <a:spcAft>
                <a:spcPts val="0"/>
              </a:spcAft>
              <a:buNone/>
            </a:pPr>
            <a:r>
              <a:t/>
            </a:r>
            <a:endParaRPr sz="500"/>
          </a:p>
          <a:p>
            <a:pPr indent="0" lvl="0" marL="0" rtl="0" algn="l">
              <a:spcBef>
                <a:spcPts val="1600"/>
              </a:spcBef>
              <a:spcAft>
                <a:spcPts val="1600"/>
              </a:spcAft>
              <a:buNone/>
            </a:pPr>
            <a:r>
              <a:rPr lang="en" sz="2400"/>
              <a:t>Example use cases: reviews, Tweets, newspapers, novels </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Limitations/cautions</a:t>
            </a:r>
            <a:endParaRPr/>
          </a:p>
        </p:txBody>
      </p:sp>
      <p:sp>
        <p:nvSpPr>
          <p:cNvPr id="302" name="Google Shape;302;p56"/>
          <p:cNvSpPr txBox="1"/>
          <p:nvPr>
            <p:ph idx="4294967295" type="body"/>
          </p:nvPr>
        </p:nvSpPr>
        <p:spPr>
          <a:xfrm>
            <a:off x="311700" y="1298500"/>
            <a:ext cx="82386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Computers struggle with recognizing irony, sarcasm, ambiguity</a:t>
            </a:r>
            <a:endParaRPr sz="2400"/>
          </a:p>
          <a:p>
            <a:pPr indent="0" lvl="0" marL="0" rtl="0" algn="l">
              <a:spcBef>
                <a:spcPts val="1600"/>
              </a:spcBef>
              <a:spcAft>
                <a:spcPts val="0"/>
              </a:spcAft>
              <a:buNone/>
            </a:pPr>
            <a:r>
              <a:t/>
            </a:r>
            <a:endParaRPr sz="500"/>
          </a:p>
          <a:p>
            <a:pPr indent="0" lvl="0" marL="0" rtl="0" algn="l">
              <a:spcBef>
                <a:spcPts val="1600"/>
              </a:spcBef>
              <a:spcAft>
                <a:spcPts val="1600"/>
              </a:spcAft>
              <a:buNone/>
            </a:pPr>
            <a:r>
              <a:rPr lang="en" sz="2400"/>
              <a:t>Words are historically and culturally contingent </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7"/>
          <p:cNvSpPr txBox="1"/>
          <p:nvPr>
            <p:ph type="title"/>
          </p:nvPr>
        </p:nvSpPr>
        <p:spPr>
          <a:xfrm>
            <a:off x="1976400" y="288350"/>
            <a:ext cx="55527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Named entity recognition (NER)</a:t>
            </a:r>
            <a:endParaRPr/>
          </a:p>
        </p:txBody>
      </p:sp>
      <p:sp>
        <p:nvSpPr>
          <p:cNvPr id="308" name="Google Shape;308;p57"/>
          <p:cNvSpPr txBox="1"/>
          <p:nvPr>
            <p:ph idx="4294967295" type="body"/>
          </p:nvPr>
        </p:nvSpPr>
        <p:spPr>
          <a:xfrm>
            <a:off x="311700" y="1298500"/>
            <a:ext cx="87153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Process for extracting entities (people, places, organizations, etc.) from text, turns unstructured text into structured text</a:t>
            </a:r>
            <a:endParaRPr sz="2400"/>
          </a:p>
          <a:p>
            <a:pPr indent="0" lvl="0" marL="0" rtl="0" algn="l">
              <a:spcBef>
                <a:spcPts val="1600"/>
              </a:spcBef>
              <a:spcAft>
                <a:spcPts val="0"/>
              </a:spcAft>
              <a:buNone/>
            </a:pPr>
            <a:r>
              <a:t/>
            </a:r>
            <a:endParaRPr sz="500"/>
          </a:p>
          <a:p>
            <a:pPr indent="0" lvl="0" marL="0" rtl="0" algn="l">
              <a:spcBef>
                <a:spcPts val="1600"/>
              </a:spcBef>
              <a:spcAft>
                <a:spcPts val="0"/>
              </a:spcAft>
              <a:buNone/>
            </a:pPr>
            <a:r>
              <a:rPr lang="en" sz="2400"/>
              <a:t>Useful for extracting specific data from your texts to analyze/visualize or use for a stopword list</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309" name="Google Shape;309;p57"/>
          <p:cNvPicPr preferRelativeResize="0"/>
          <p:nvPr/>
        </p:nvPicPr>
        <p:blipFill>
          <a:blip r:embed="rId3">
            <a:alphaModFix/>
          </a:blip>
          <a:stretch>
            <a:fillRect/>
          </a:stretch>
        </p:blipFill>
        <p:spPr>
          <a:xfrm>
            <a:off x="228049" y="219349"/>
            <a:ext cx="1669625" cy="1039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pic>
        <p:nvPicPr>
          <p:cNvPr id="314" name="Google Shape;314;p58"/>
          <p:cNvPicPr preferRelativeResize="0"/>
          <p:nvPr/>
        </p:nvPicPr>
        <p:blipFill>
          <a:blip r:embed="rId3">
            <a:alphaModFix/>
          </a:blip>
          <a:stretch>
            <a:fillRect/>
          </a:stretch>
        </p:blipFill>
        <p:spPr>
          <a:xfrm>
            <a:off x="152400" y="152400"/>
            <a:ext cx="8839198" cy="3802090"/>
          </a:xfrm>
          <a:prstGeom prst="rect">
            <a:avLst/>
          </a:prstGeom>
          <a:noFill/>
          <a:ln>
            <a:noFill/>
          </a:ln>
        </p:spPr>
      </p:pic>
      <p:sp>
        <p:nvSpPr>
          <p:cNvPr id="315" name="Google Shape;315;p58"/>
          <p:cNvSpPr txBox="1"/>
          <p:nvPr>
            <p:ph idx="4294967295" type="body"/>
          </p:nvPr>
        </p:nvSpPr>
        <p:spPr>
          <a:xfrm>
            <a:off x="2131300" y="4121425"/>
            <a:ext cx="4866600" cy="79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Unstructured plain text</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p59"/>
          <p:cNvPicPr preferRelativeResize="0"/>
          <p:nvPr/>
        </p:nvPicPr>
        <p:blipFill>
          <a:blip r:embed="rId3">
            <a:alphaModFix/>
          </a:blip>
          <a:stretch>
            <a:fillRect/>
          </a:stretch>
        </p:blipFill>
        <p:spPr>
          <a:xfrm>
            <a:off x="512475" y="334075"/>
            <a:ext cx="8119025" cy="2642150"/>
          </a:xfrm>
          <a:prstGeom prst="rect">
            <a:avLst/>
          </a:prstGeom>
          <a:noFill/>
          <a:ln>
            <a:noFill/>
          </a:ln>
        </p:spPr>
      </p:pic>
      <p:sp>
        <p:nvSpPr>
          <p:cNvPr id="321" name="Google Shape;321;p59"/>
          <p:cNvSpPr txBox="1"/>
          <p:nvPr>
            <p:ph idx="4294967295" type="body"/>
          </p:nvPr>
        </p:nvSpPr>
        <p:spPr>
          <a:xfrm>
            <a:off x="431825" y="3897600"/>
            <a:ext cx="8564400" cy="79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Visual representation of how NER works with Stanford’s NER graphical user interface (GUI)</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pic>
        <p:nvPicPr>
          <p:cNvPr id="326" name="Google Shape;326;p60"/>
          <p:cNvPicPr preferRelativeResize="0"/>
          <p:nvPr/>
        </p:nvPicPr>
        <p:blipFill>
          <a:blip r:embed="rId3">
            <a:alphaModFix/>
          </a:blip>
          <a:stretch>
            <a:fillRect/>
          </a:stretch>
        </p:blipFill>
        <p:spPr>
          <a:xfrm>
            <a:off x="708400" y="220525"/>
            <a:ext cx="7879600" cy="3548900"/>
          </a:xfrm>
          <a:prstGeom prst="rect">
            <a:avLst/>
          </a:prstGeom>
          <a:noFill/>
          <a:ln>
            <a:noFill/>
          </a:ln>
        </p:spPr>
      </p:pic>
      <p:sp>
        <p:nvSpPr>
          <p:cNvPr id="327" name="Google Shape;327;p60"/>
          <p:cNvSpPr txBox="1"/>
          <p:nvPr>
            <p:ph idx="4294967295" type="body"/>
          </p:nvPr>
        </p:nvSpPr>
        <p:spPr>
          <a:xfrm>
            <a:off x="2257975" y="4121450"/>
            <a:ext cx="4866600" cy="79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Structured NER output</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6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Limitations/cautions</a:t>
            </a:r>
            <a:endParaRPr/>
          </a:p>
        </p:txBody>
      </p:sp>
      <p:sp>
        <p:nvSpPr>
          <p:cNvPr id="333" name="Google Shape;333;p61"/>
          <p:cNvSpPr txBox="1"/>
          <p:nvPr>
            <p:ph idx="4294967295" type="body"/>
          </p:nvPr>
        </p:nvSpPr>
        <p:spPr>
          <a:xfrm>
            <a:off x="311700" y="1298500"/>
            <a:ext cx="82386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There will be errors that occur in the form of </a:t>
            </a:r>
            <a:endParaRPr sz="2400"/>
          </a:p>
          <a:p>
            <a:pPr indent="-381000" lvl="0" marL="914400" rtl="0" algn="l">
              <a:spcBef>
                <a:spcPts val="1600"/>
              </a:spcBef>
              <a:spcAft>
                <a:spcPts val="0"/>
              </a:spcAft>
              <a:buSzPts val="2400"/>
              <a:buChar char="○"/>
            </a:pPr>
            <a:r>
              <a:rPr lang="en" sz="2400"/>
              <a:t>omission (a word doesn’t get tagged that a human reader would tag)</a:t>
            </a:r>
            <a:endParaRPr sz="2400"/>
          </a:p>
          <a:p>
            <a:pPr indent="-381000" lvl="0" marL="914400" rtl="0" algn="l">
              <a:spcBef>
                <a:spcPts val="0"/>
              </a:spcBef>
              <a:spcAft>
                <a:spcPts val="0"/>
              </a:spcAft>
              <a:buSzPts val="2400"/>
              <a:buChar char="○"/>
            </a:pPr>
            <a:r>
              <a:rPr lang="en" sz="2400"/>
              <a:t>miscategorization (a word receives an incorrect tag)</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62"/>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to do if your texts can’t be OCRed?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6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Crowdsourced transcription</a:t>
            </a:r>
            <a:endParaRPr/>
          </a:p>
        </p:txBody>
      </p:sp>
      <p:sp>
        <p:nvSpPr>
          <p:cNvPr id="344" name="Google Shape;344;p63"/>
          <p:cNvSpPr txBox="1"/>
          <p:nvPr>
            <p:ph idx="4294967295" type="body"/>
          </p:nvPr>
        </p:nvSpPr>
        <p:spPr>
          <a:xfrm>
            <a:off x="311700" y="1298500"/>
            <a:ext cx="82386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Humans type the text they see in the image</a:t>
            </a:r>
            <a:endParaRPr sz="2400"/>
          </a:p>
          <a:p>
            <a:pPr indent="0" lvl="0" marL="0" rtl="0" algn="l">
              <a:spcBef>
                <a:spcPts val="1600"/>
              </a:spcBef>
              <a:spcAft>
                <a:spcPts val="0"/>
              </a:spcAft>
              <a:buNone/>
            </a:pPr>
            <a:r>
              <a:t/>
            </a:r>
            <a:endParaRPr sz="500"/>
          </a:p>
          <a:p>
            <a:pPr indent="0" lvl="0" marL="0" rtl="0" algn="l">
              <a:spcBef>
                <a:spcPts val="1600"/>
              </a:spcBef>
              <a:spcAft>
                <a:spcPts val="0"/>
              </a:spcAft>
              <a:buNone/>
            </a:pPr>
            <a:r>
              <a:rPr lang="en" sz="2400"/>
              <a:t>Useful for building machine-actionable corpora and for communicating research to broader publics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311700" y="372500"/>
            <a:ext cx="8520600" cy="7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Early history of text analysis</a:t>
            </a:r>
            <a:endParaRPr/>
          </a:p>
        </p:txBody>
      </p:sp>
      <p:sp>
        <p:nvSpPr>
          <p:cNvPr id="126" name="Google Shape;126;p28"/>
          <p:cNvSpPr txBox="1"/>
          <p:nvPr>
            <p:ph idx="4294967295" type="body"/>
          </p:nvPr>
        </p:nvSpPr>
        <p:spPr>
          <a:xfrm>
            <a:off x="311700" y="1265725"/>
            <a:ext cx="8743800" cy="362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Mid-twentieth century — Corpus linguistics</a:t>
            </a:r>
            <a:endParaRPr/>
          </a:p>
          <a:p>
            <a:pPr indent="-342900" lvl="0" marL="457200" rtl="0" algn="l">
              <a:spcBef>
                <a:spcPts val="1600"/>
              </a:spcBef>
              <a:spcAft>
                <a:spcPts val="0"/>
              </a:spcAft>
              <a:buSzPts val="1800"/>
              <a:buChar char="●"/>
            </a:pPr>
            <a:r>
              <a:rPr lang="en"/>
              <a:t>1930s through 1970s — Humanities computing projects</a:t>
            </a:r>
            <a:endParaRPr/>
          </a:p>
          <a:p>
            <a:pPr indent="-330200" lvl="1" marL="914400" rtl="0" algn="l">
              <a:spcBef>
                <a:spcPts val="1600"/>
              </a:spcBef>
              <a:spcAft>
                <a:spcPts val="0"/>
              </a:spcAft>
              <a:buSzPts val="1600"/>
              <a:buChar char="○"/>
            </a:pPr>
            <a:r>
              <a:rPr lang="en" sz="1600"/>
              <a:t>Roberto Busa and the </a:t>
            </a:r>
            <a:r>
              <a:rPr i="1" lang="en" sz="1600"/>
              <a:t>Index Thomisticus</a:t>
            </a:r>
            <a:endParaRPr sz="1600"/>
          </a:p>
          <a:p>
            <a:pPr indent="-330200" lvl="2" marL="1371600" rtl="0" algn="l">
              <a:spcBef>
                <a:spcPts val="1600"/>
              </a:spcBef>
              <a:spcAft>
                <a:spcPts val="0"/>
              </a:spcAft>
              <a:buSzPts val="1600"/>
              <a:buChar char="■"/>
            </a:pPr>
            <a:r>
              <a:rPr lang="en" sz="1600"/>
              <a:t>Female punch card operators (Terras)</a:t>
            </a:r>
            <a:endParaRPr sz="1600"/>
          </a:p>
          <a:p>
            <a:pPr indent="-330200" lvl="1" marL="914400" rtl="0" algn="l">
              <a:spcBef>
                <a:spcPts val="1600"/>
              </a:spcBef>
              <a:spcAft>
                <a:spcPts val="0"/>
              </a:spcAft>
              <a:buSzPts val="1600"/>
              <a:buChar char="○"/>
            </a:pPr>
            <a:r>
              <a:rPr lang="en" sz="1600"/>
              <a:t>Josephine Miles and the Concordance to the Poetical Works of John Dryden (Sagner Buurma and Heffernan)</a:t>
            </a:r>
            <a:endParaRPr sz="1600"/>
          </a:p>
          <a:p>
            <a:pPr indent="-342900" lvl="0" marL="457200" rtl="0" algn="l">
              <a:spcBef>
                <a:spcPts val="1600"/>
              </a:spcBef>
              <a:spcAft>
                <a:spcPts val="0"/>
              </a:spcAft>
              <a:buSzPts val="1800"/>
              <a:buChar char="●"/>
            </a:pPr>
            <a:r>
              <a:rPr lang="en"/>
              <a:t>1840s — Ada Lovelace, first computer programmer</a:t>
            </a:r>
            <a:endParaRPr/>
          </a:p>
          <a:p>
            <a:pPr indent="-342900" lvl="0" marL="457200" rtl="0" algn="l">
              <a:spcBef>
                <a:spcPts val="1600"/>
              </a:spcBef>
              <a:spcAft>
                <a:spcPts val="1600"/>
              </a:spcAft>
              <a:buSzPts val="1800"/>
              <a:buChar char="●"/>
            </a:pPr>
            <a:r>
              <a:rPr lang="en"/>
              <a:t>1830s — Charles Babbage, inventor of the Analytical Engine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64"/>
          <p:cNvPicPr preferRelativeResize="0"/>
          <p:nvPr/>
        </p:nvPicPr>
        <p:blipFill>
          <a:blip r:embed="rId3">
            <a:alphaModFix/>
          </a:blip>
          <a:stretch>
            <a:fillRect/>
          </a:stretch>
        </p:blipFill>
        <p:spPr>
          <a:xfrm>
            <a:off x="311700" y="152400"/>
            <a:ext cx="8387248" cy="3969024"/>
          </a:xfrm>
          <a:prstGeom prst="rect">
            <a:avLst/>
          </a:prstGeom>
          <a:noFill/>
          <a:ln>
            <a:noFill/>
          </a:ln>
        </p:spPr>
      </p:pic>
      <p:sp>
        <p:nvSpPr>
          <p:cNvPr id="350" name="Google Shape;350;p6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Phaedra</a:t>
            </a:r>
            <a:endParaRPr/>
          </a:p>
          <a:p>
            <a:pPr indent="0" lvl="0" marL="0" rtl="0" algn="l">
              <a:spcBef>
                <a:spcPts val="0"/>
              </a:spcBef>
              <a:spcAft>
                <a:spcPts val="0"/>
              </a:spcAft>
              <a:buNone/>
            </a:pPr>
            <a:r>
              <a:rPr lang="en"/>
              <a:t>https://transcription.si.edu/project/10414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Limitations/cautions</a:t>
            </a:r>
            <a:endParaRPr/>
          </a:p>
        </p:txBody>
      </p:sp>
      <p:sp>
        <p:nvSpPr>
          <p:cNvPr id="356" name="Google Shape;356;p65"/>
          <p:cNvSpPr txBox="1"/>
          <p:nvPr>
            <p:ph idx="4294967295" type="body"/>
          </p:nvPr>
        </p:nvSpPr>
        <p:spPr>
          <a:xfrm>
            <a:off x="311700" y="1298500"/>
            <a:ext cx="8658600" cy="3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Progress and quality of the transcriptions are dependent on contributors’ interest</a:t>
            </a:r>
            <a:endParaRPr sz="2400"/>
          </a:p>
          <a:p>
            <a:pPr indent="0" lvl="0" marL="0" rtl="0" algn="l">
              <a:spcBef>
                <a:spcPts val="1600"/>
              </a:spcBef>
              <a:spcAft>
                <a:spcPts val="0"/>
              </a:spcAft>
              <a:buNone/>
            </a:pPr>
            <a:r>
              <a:t/>
            </a:r>
            <a:endParaRPr sz="500"/>
          </a:p>
          <a:p>
            <a:pPr indent="0" lvl="0" marL="0" rtl="0" algn="l">
              <a:spcBef>
                <a:spcPts val="1600"/>
              </a:spcBef>
              <a:spcAft>
                <a:spcPts val="1600"/>
              </a:spcAft>
              <a:buNone/>
            </a:pPr>
            <a:r>
              <a:rPr lang="en" sz="2400"/>
              <a:t>Ethical considerations, both for the contributors and over the source material</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66"/>
          <p:cNvPicPr preferRelativeResize="0"/>
          <p:nvPr/>
        </p:nvPicPr>
        <p:blipFill>
          <a:blip r:embed="rId3">
            <a:alphaModFix/>
          </a:blip>
          <a:stretch>
            <a:fillRect/>
          </a:stretch>
        </p:blipFill>
        <p:spPr>
          <a:xfrm>
            <a:off x="152400" y="243250"/>
            <a:ext cx="8839198" cy="3850537"/>
          </a:xfrm>
          <a:prstGeom prst="rect">
            <a:avLst/>
          </a:prstGeom>
          <a:noFill/>
          <a:ln>
            <a:noFill/>
          </a:ln>
        </p:spPr>
      </p:pic>
      <p:sp>
        <p:nvSpPr>
          <p:cNvPr id="362" name="Google Shape;362;p66"/>
          <p:cNvSpPr txBox="1"/>
          <p:nvPr>
            <p:ph idx="1" type="body"/>
          </p:nvPr>
        </p:nvSpPr>
        <p:spPr>
          <a:xfrm>
            <a:off x="254950" y="4232425"/>
            <a:ext cx="5998800" cy="8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Transcribe@Yale</a:t>
            </a:r>
            <a:endParaRPr/>
          </a:p>
          <a:p>
            <a:pPr indent="0" lvl="0" marL="0" rtl="0" algn="l">
              <a:spcBef>
                <a:spcPts val="0"/>
              </a:spcBef>
              <a:spcAft>
                <a:spcPts val="0"/>
              </a:spcAft>
              <a:buNone/>
            </a:pPr>
            <a:r>
              <a:rPr lang="en"/>
              <a:t>http://transcribe.library.yale.edu/projects/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9"/>
          <p:cNvSpPr txBox="1"/>
          <p:nvPr>
            <p:ph idx="1" type="body"/>
          </p:nvPr>
        </p:nvSpPr>
        <p:spPr>
          <a:xfrm>
            <a:off x="4312100" y="4610450"/>
            <a:ext cx="46446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Andrew Stauffer, "Evidence and Interpretation in the Digital Age"</a:t>
            </a:r>
            <a:endParaRPr sz="1500"/>
          </a:p>
          <a:p>
            <a:pPr indent="0" lvl="0" marL="0" rtl="0" algn="l">
              <a:spcBef>
                <a:spcPts val="0"/>
              </a:spcBef>
              <a:spcAft>
                <a:spcPts val="0"/>
              </a:spcAft>
              <a:buNone/>
            </a:pPr>
            <a:r>
              <a:t/>
            </a:r>
            <a:endParaRPr sz="1500"/>
          </a:p>
        </p:txBody>
      </p:sp>
      <p:sp>
        <p:nvSpPr>
          <p:cNvPr id="132" name="Google Shape;132;p29"/>
          <p:cNvSpPr/>
          <p:nvPr/>
        </p:nvSpPr>
        <p:spPr>
          <a:xfrm>
            <a:off x="821450" y="275100"/>
            <a:ext cx="7989000" cy="41385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EB Garamond"/>
              <a:ea typeface="EB Garamond"/>
              <a:cs typeface="EB Garamond"/>
              <a:sym typeface="EB Garamond"/>
            </a:endParaRPr>
          </a:p>
          <a:p>
            <a:pPr indent="0" lvl="0" marL="0" rtl="0" algn="l">
              <a:lnSpc>
                <a:spcPct val="115000"/>
              </a:lnSpc>
              <a:spcBef>
                <a:spcPts val="0"/>
              </a:spcBef>
              <a:spcAft>
                <a:spcPts val="0"/>
              </a:spcAft>
              <a:buNone/>
            </a:pPr>
            <a:r>
              <a:rPr lang="en" sz="2000">
                <a:latin typeface="EB Garamond"/>
                <a:ea typeface="EB Garamond"/>
                <a:cs typeface="EB Garamond"/>
                <a:sym typeface="EB Garamond"/>
              </a:rPr>
              <a:t>“Must we not pity the historians of the future if they should at any time be so conscientious as to turn over the mountains of waste paper which are now being shot by cartloads into the Museum? Human eyes and human hands cannot possibly work through a century of such agglomeration. The human mind will despair, perhaps, of power to deal with the illimitable mass. May we hope that when things come to such a crisis, human labor of the literary sort may be in part superseded by machinery? Machinery has done wonders, and when we think of what literature is becoming, it is certainly to be wished that we could read it by machinery, and by machinery digest it” (5) </a:t>
            </a:r>
            <a:endParaRPr sz="2000">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700">
              <a:latin typeface="EB Garamond"/>
              <a:ea typeface="EB Garamond"/>
              <a:cs typeface="EB Garamond"/>
              <a:sym typeface="EB Garamond"/>
            </a:endParaRPr>
          </a:p>
          <a:p>
            <a:pPr indent="0" lvl="0" marL="0" rtl="0" algn="l">
              <a:lnSpc>
                <a:spcPct val="200000"/>
              </a:lnSpc>
              <a:spcBef>
                <a:spcPts val="0"/>
              </a:spcBef>
              <a:spcAft>
                <a:spcPts val="0"/>
              </a:spcAft>
              <a:buNone/>
            </a:pPr>
            <a:r>
              <a:rPr lang="en" sz="2000">
                <a:latin typeface="EB Garamond"/>
                <a:ea typeface="EB Garamond"/>
                <a:cs typeface="EB Garamond"/>
                <a:sym typeface="EB Garamond"/>
              </a:rPr>
              <a:t>					          			                    - </a:t>
            </a:r>
            <a:r>
              <a:rPr i="1" lang="en" sz="2000">
                <a:latin typeface="EB Garamond"/>
                <a:ea typeface="EB Garamond"/>
                <a:cs typeface="EB Garamond"/>
                <a:sym typeface="EB Garamond"/>
              </a:rPr>
              <a:t>Daily News</a:t>
            </a:r>
            <a:r>
              <a:rPr lang="en" sz="2000">
                <a:latin typeface="EB Garamond"/>
                <a:ea typeface="EB Garamond"/>
                <a:cs typeface="EB Garamond"/>
                <a:sym typeface="EB Garamond"/>
              </a:rPr>
              <a:t>, 1869 </a:t>
            </a:r>
            <a:endParaRPr sz="2000">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0"/>
          <p:cNvSpPr txBox="1"/>
          <p:nvPr>
            <p:ph type="title"/>
          </p:nvPr>
        </p:nvSpPr>
        <p:spPr>
          <a:xfrm>
            <a:off x="430800" y="18135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does our data look like?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311700" y="432100"/>
            <a:ext cx="5607600" cy="139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Take 2 minutes and note the things </a:t>
            </a:r>
            <a:endParaRPr sz="3000"/>
          </a:p>
          <a:p>
            <a:pPr indent="0" lvl="0" marL="0" rtl="0" algn="l">
              <a:spcBef>
                <a:spcPts val="0"/>
              </a:spcBef>
              <a:spcAft>
                <a:spcPts val="0"/>
              </a:spcAft>
              <a:buNone/>
            </a:pPr>
            <a:r>
              <a:rPr lang="en" sz="3000"/>
              <a:t>you would count as data.</a:t>
            </a:r>
            <a:endParaRPr sz="3000"/>
          </a:p>
          <a:p>
            <a:pPr indent="0" lvl="0" marL="0" rtl="0" algn="l">
              <a:spcBef>
                <a:spcPts val="0"/>
              </a:spcBef>
              <a:spcAft>
                <a:spcPts val="0"/>
              </a:spcAft>
              <a:buNone/>
            </a:pPr>
            <a:r>
              <a:t/>
            </a:r>
            <a:endParaRPr sz="3000"/>
          </a:p>
        </p:txBody>
      </p:sp>
      <p:pic>
        <p:nvPicPr>
          <p:cNvPr id="143" name="Google Shape;143;p31"/>
          <p:cNvPicPr preferRelativeResize="0"/>
          <p:nvPr/>
        </p:nvPicPr>
        <p:blipFill rotWithShape="1">
          <a:blip r:embed="rId3">
            <a:alphaModFix/>
          </a:blip>
          <a:srcRect b="5190" l="3782" r="19341" t="4065"/>
          <a:stretch/>
        </p:blipFill>
        <p:spPr>
          <a:xfrm>
            <a:off x="5733225" y="95050"/>
            <a:ext cx="2953799" cy="4648599"/>
          </a:xfrm>
          <a:prstGeom prst="rect">
            <a:avLst/>
          </a:prstGeom>
          <a:noFill/>
          <a:ln>
            <a:noFill/>
          </a:ln>
        </p:spPr>
      </p:pic>
      <p:sp>
        <p:nvSpPr>
          <p:cNvPr id="144" name="Google Shape;144;p31"/>
          <p:cNvSpPr txBox="1"/>
          <p:nvPr>
            <p:ph idx="1" type="body"/>
          </p:nvPr>
        </p:nvSpPr>
        <p:spPr>
          <a:xfrm>
            <a:off x="3536400" y="4790525"/>
            <a:ext cx="5607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Image source: </a:t>
            </a:r>
            <a:r>
              <a:rPr i="1" lang="en" sz="1000"/>
              <a:t>The Plays of William Shakespeare</a:t>
            </a:r>
            <a:r>
              <a:rPr lang="en" sz="1000"/>
              <a:t>, 1823, </a:t>
            </a:r>
            <a:r>
              <a:rPr i="1" lang="en" sz="1000"/>
              <a:t>Book Traces</a:t>
            </a:r>
            <a:r>
              <a:rPr lang="en" sz="1000"/>
              <a:t> @ UVA</a:t>
            </a:r>
            <a:endParaRPr sz="1000"/>
          </a:p>
          <a:p>
            <a:pPr indent="0" lvl="0" marL="0" rtl="0" algn="l">
              <a:spcBef>
                <a:spcPts val="1600"/>
              </a:spcBef>
              <a:spcAft>
                <a:spcPts val="1600"/>
              </a:spcAft>
              <a:buNone/>
            </a:pPr>
            <a:r>
              <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32"/>
          <p:cNvSpPr txBox="1"/>
          <p:nvPr>
            <p:ph type="title"/>
          </p:nvPr>
        </p:nvSpPr>
        <p:spPr>
          <a:xfrm>
            <a:off x="311700" y="355900"/>
            <a:ext cx="5607600" cy="139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Take 2 minutes and note the things </a:t>
            </a:r>
            <a:endParaRPr sz="3000"/>
          </a:p>
          <a:p>
            <a:pPr indent="0" lvl="0" marL="0" rtl="0" algn="l">
              <a:spcBef>
                <a:spcPts val="0"/>
              </a:spcBef>
              <a:spcAft>
                <a:spcPts val="0"/>
              </a:spcAft>
              <a:buNone/>
            </a:pPr>
            <a:r>
              <a:rPr lang="en" sz="3000"/>
              <a:t>you would count as data.</a:t>
            </a:r>
            <a:endParaRPr sz="3000"/>
          </a:p>
          <a:p>
            <a:pPr indent="0" lvl="0" marL="0" rtl="0" algn="l">
              <a:spcBef>
                <a:spcPts val="0"/>
              </a:spcBef>
              <a:spcAft>
                <a:spcPts val="0"/>
              </a:spcAft>
              <a:buNone/>
            </a:pPr>
            <a:r>
              <a:t/>
            </a:r>
            <a:endParaRPr sz="3000"/>
          </a:p>
        </p:txBody>
      </p:sp>
      <p:pic>
        <p:nvPicPr>
          <p:cNvPr id="150" name="Google Shape;150;p32"/>
          <p:cNvPicPr preferRelativeResize="0"/>
          <p:nvPr/>
        </p:nvPicPr>
        <p:blipFill rotWithShape="1">
          <a:blip r:embed="rId3">
            <a:alphaModFix/>
          </a:blip>
          <a:srcRect b="5190" l="3782" r="19341" t="4065"/>
          <a:stretch/>
        </p:blipFill>
        <p:spPr>
          <a:xfrm>
            <a:off x="5733225" y="171250"/>
            <a:ext cx="2953799" cy="4648599"/>
          </a:xfrm>
          <a:prstGeom prst="rect">
            <a:avLst/>
          </a:prstGeom>
          <a:noFill/>
          <a:ln>
            <a:noFill/>
          </a:ln>
        </p:spPr>
      </p:pic>
      <p:sp>
        <p:nvSpPr>
          <p:cNvPr id="151" name="Google Shape;151;p32"/>
          <p:cNvSpPr txBox="1"/>
          <p:nvPr/>
        </p:nvSpPr>
        <p:spPr>
          <a:xfrm>
            <a:off x="443100" y="1623475"/>
            <a:ext cx="3917100" cy="3326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Code Pro"/>
              <a:buChar char="●"/>
            </a:pPr>
            <a:r>
              <a:rPr lang="en" sz="2000">
                <a:latin typeface="Source Code Pro"/>
                <a:ea typeface="Source Code Pro"/>
                <a:cs typeface="Source Code Pro"/>
                <a:sym typeface="Source Code Pro"/>
              </a:rPr>
              <a:t>Stage direction</a:t>
            </a:r>
            <a:endParaRPr sz="2000">
              <a:latin typeface="Source Code Pro"/>
              <a:ea typeface="Source Code Pro"/>
              <a:cs typeface="Source Code Pro"/>
              <a:sym typeface="Source Code Pro"/>
            </a:endParaRPr>
          </a:p>
          <a:p>
            <a:pPr indent="-355600" lvl="0" marL="457200" rtl="0" algn="l">
              <a:spcBef>
                <a:spcPts val="0"/>
              </a:spcBef>
              <a:spcAft>
                <a:spcPts val="0"/>
              </a:spcAft>
              <a:buSzPts val="2000"/>
              <a:buFont typeface="Source Code Pro"/>
              <a:buChar char="●"/>
            </a:pPr>
            <a:r>
              <a:rPr lang="en" sz="2000">
                <a:latin typeface="Source Code Pro"/>
                <a:ea typeface="Source Code Pro"/>
                <a:cs typeface="Source Code Pro"/>
                <a:sym typeface="Source Code Pro"/>
              </a:rPr>
              <a:t>Setting</a:t>
            </a:r>
            <a:endParaRPr sz="2000">
              <a:latin typeface="Source Code Pro"/>
              <a:ea typeface="Source Code Pro"/>
              <a:cs typeface="Source Code Pro"/>
              <a:sym typeface="Source Code Pro"/>
            </a:endParaRPr>
          </a:p>
          <a:p>
            <a:pPr indent="-355600" lvl="0" marL="457200" rtl="0" algn="l">
              <a:spcBef>
                <a:spcPts val="0"/>
              </a:spcBef>
              <a:spcAft>
                <a:spcPts val="0"/>
              </a:spcAft>
              <a:buSzPts val="2000"/>
              <a:buFont typeface="Source Code Pro"/>
              <a:buChar char="●"/>
            </a:pPr>
            <a:r>
              <a:rPr lang="en" sz="2000">
                <a:latin typeface="Source Code Pro"/>
                <a:ea typeface="Source Code Pro"/>
                <a:cs typeface="Source Code Pro"/>
                <a:sym typeface="Source Code Pro"/>
              </a:rPr>
              <a:t>Act, Scene</a:t>
            </a:r>
            <a:endParaRPr sz="2000">
              <a:latin typeface="Source Code Pro"/>
              <a:ea typeface="Source Code Pro"/>
              <a:cs typeface="Source Code Pro"/>
              <a:sym typeface="Source Code Pro"/>
            </a:endParaRPr>
          </a:p>
          <a:p>
            <a:pPr indent="-355600" lvl="0" marL="457200" rtl="0" algn="l">
              <a:spcBef>
                <a:spcPts val="0"/>
              </a:spcBef>
              <a:spcAft>
                <a:spcPts val="0"/>
              </a:spcAft>
              <a:buSzPts val="2000"/>
              <a:buFont typeface="Source Code Pro"/>
              <a:buChar char="●"/>
            </a:pPr>
            <a:r>
              <a:rPr lang="en" sz="2000">
                <a:latin typeface="Source Code Pro"/>
                <a:ea typeface="Source Code Pro"/>
                <a:cs typeface="Source Code Pro"/>
                <a:sym typeface="Source Code Pro"/>
              </a:rPr>
              <a:t>Marginalia</a:t>
            </a:r>
            <a:endParaRPr sz="2000">
              <a:latin typeface="Source Code Pro"/>
              <a:ea typeface="Source Code Pro"/>
              <a:cs typeface="Source Code Pro"/>
              <a:sym typeface="Source Code Pro"/>
            </a:endParaRPr>
          </a:p>
          <a:p>
            <a:pPr indent="-355600" lvl="0" marL="457200" rtl="0" algn="l">
              <a:spcBef>
                <a:spcPts val="0"/>
              </a:spcBef>
              <a:spcAft>
                <a:spcPts val="0"/>
              </a:spcAft>
              <a:buSzPts val="2000"/>
              <a:buFont typeface="Source Code Pro"/>
              <a:buChar char="●"/>
            </a:pPr>
            <a:r>
              <a:rPr lang="en" sz="2000">
                <a:latin typeface="Source Code Pro"/>
                <a:ea typeface="Source Code Pro"/>
                <a:cs typeface="Source Code Pro"/>
                <a:sym typeface="Source Code Pro"/>
              </a:rPr>
              <a:t>Play’s title</a:t>
            </a:r>
            <a:endParaRPr sz="2000">
              <a:latin typeface="Source Code Pro"/>
              <a:ea typeface="Source Code Pro"/>
              <a:cs typeface="Source Code Pro"/>
              <a:sym typeface="Source Code Pro"/>
            </a:endParaRPr>
          </a:p>
          <a:p>
            <a:pPr indent="-355600" lvl="0" marL="457200" rtl="0" algn="l">
              <a:spcBef>
                <a:spcPts val="0"/>
              </a:spcBef>
              <a:spcAft>
                <a:spcPts val="0"/>
              </a:spcAft>
              <a:buSzPts val="2000"/>
              <a:buFont typeface="Source Code Pro"/>
              <a:buChar char="●"/>
            </a:pPr>
            <a:r>
              <a:rPr lang="en" sz="2000">
                <a:latin typeface="Source Code Pro"/>
                <a:ea typeface="Source Code Pro"/>
                <a:cs typeface="Source Code Pro"/>
                <a:sym typeface="Source Code Pro"/>
              </a:rPr>
              <a:t>Characters’: </a:t>
            </a:r>
            <a:endParaRPr sz="2000">
              <a:latin typeface="Source Code Pro"/>
              <a:ea typeface="Source Code Pro"/>
              <a:cs typeface="Source Code Pro"/>
              <a:sym typeface="Source Code Pro"/>
            </a:endParaRPr>
          </a:p>
          <a:p>
            <a:pPr indent="-355600" lvl="1" marL="914400" rtl="0" algn="l">
              <a:spcBef>
                <a:spcPts val="0"/>
              </a:spcBef>
              <a:spcAft>
                <a:spcPts val="0"/>
              </a:spcAft>
              <a:buSzPts val="2000"/>
              <a:buFont typeface="Source Code Pro"/>
              <a:buChar char="○"/>
            </a:pPr>
            <a:r>
              <a:rPr lang="en" sz="2000">
                <a:latin typeface="Source Code Pro"/>
                <a:ea typeface="Source Code Pro"/>
                <a:cs typeface="Source Code Pro"/>
                <a:sym typeface="Source Code Pro"/>
              </a:rPr>
              <a:t>lines</a:t>
            </a:r>
            <a:endParaRPr sz="2000">
              <a:latin typeface="Source Code Pro"/>
              <a:ea typeface="Source Code Pro"/>
              <a:cs typeface="Source Code Pro"/>
              <a:sym typeface="Source Code Pro"/>
            </a:endParaRPr>
          </a:p>
          <a:p>
            <a:pPr indent="-355600" lvl="1" marL="914400" rtl="0" algn="l">
              <a:spcBef>
                <a:spcPts val="0"/>
              </a:spcBef>
              <a:spcAft>
                <a:spcPts val="0"/>
              </a:spcAft>
              <a:buSzPts val="2000"/>
              <a:buFont typeface="Source Code Pro"/>
              <a:buChar char="○"/>
            </a:pPr>
            <a:r>
              <a:rPr lang="en" sz="2000">
                <a:latin typeface="Source Code Pro"/>
                <a:ea typeface="Source Code Pro"/>
                <a:cs typeface="Source Code Pro"/>
                <a:sym typeface="Source Code Pro"/>
              </a:rPr>
              <a:t>affiliation</a:t>
            </a:r>
            <a:endParaRPr sz="2000">
              <a:latin typeface="Source Code Pro"/>
              <a:ea typeface="Source Code Pro"/>
              <a:cs typeface="Source Code Pro"/>
              <a:sym typeface="Source Code Pro"/>
            </a:endParaRPr>
          </a:p>
          <a:p>
            <a:pPr indent="-355600" lvl="1" marL="914400" rtl="0" algn="l">
              <a:spcBef>
                <a:spcPts val="0"/>
              </a:spcBef>
              <a:spcAft>
                <a:spcPts val="0"/>
              </a:spcAft>
              <a:buSzPts val="2000"/>
              <a:buFont typeface="Source Code Pro"/>
              <a:buChar char="○"/>
            </a:pPr>
            <a:r>
              <a:rPr lang="en" sz="2000">
                <a:latin typeface="Source Code Pro"/>
                <a:ea typeface="Source Code Pro"/>
                <a:cs typeface="Source Code Pro"/>
                <a:sym typeface="Source Code Pro"/>
              </a:rPr>
              <a:t>gender</a:t>
            </a:r>
            <a:endParaRPr sz="2000">
              <a:latin typeface="Source Code Pro"/>
              <a:ea typeface="Source Code Pro"/>
              <a:cs typeface="Source Code Pro"/>
              <a:sym typeface="Source Code Pro"/>
            </a:endParaRPr>
          </a:p>
          <a:p>
            <a:pPr indent="-355600" lvl="1" marL="914400" rtl="0" algn="l">
              <a:spcBef>
                <a:spcPts val="0"/>
              </a:spcBef>
              <a:spcAft>
                <a:spcPts val="0"/>
              </a:spcAft>
              <a:buSzPts val="2000"/>
              <a:buFont typeface="Source Code Pro"/>
              <a:buChar char="○"/>
            </a:pPr>
            <a:r>
              <a:rPr lang="en" sz="2000">
                <a:latin typeface="Source Code Pro"/>
                <a:ea typeface="Source Code Pro"/>
                <a:cs typeface="Source Code Pro"/>
                <a:sym typeface="Source Code Pro"/>
              </a:rPr>
              <a:t>relationships</a:t>
            </a:r>
            <a:endParaRPr sz="2000">
              <a:latin typeface="Source Code Pro"/>
              <a:ea typeface="Source Code Pro"/>
              <a:cs typeface="Source Code Pro"/>
              <a:sym typeface="Source Code Pro"/>
            </a:endParaRPr>
          </a:p>
          <a:p>
            <a:pPr indent="0" lvl="0" marL="457200" rtl="0" algn="l">
              <a:spcBef>
                <a:spcPts val="0"/>
              </a:spcBef>
              <a:spcAft>
                <a:spcPts val="0"/>
              </a:spcAft>
              <a:buNone/>
            </a:pPr>
            <a:r>
              <a:t/>
            </a:r>
            <a:endParaRPr sz="2000">
              <a:latin typeface="Source Code Pro"/>
              <a:ea typeface="Source Code Pro"/>
              <a:cs typeface="Source Code Pro"/>
              <a:sym typeface="Source Code Pro"/>
            </a:endParaRPr>
          </a:p>
        </p:txBody>
      </p:sp>
      <p:sp>
        <p:nvSpPr>
          <p:cNvPr id="152" name="Google Shape;152;p32"/>
          <p:cNvSpPr txBox="1"/>
          <p:nvPr>
            <p:ph idx="1" type="body"/>
          </p:nvPr>
        </p:nvSpPr>
        <p:spPr>
          <a:xfrm>
            <a:off x="3536400" y="4790525"/>
            <a:ext cx="5607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Image source: </a:t>
            </a:r>
            <a:r>
              <a:rPr i="1" lang="en" sz="1000"/>
              <a:t>The Plays of William Shakespeare</a:t>
            </a:r>
            <a:r>
              <a:rPr lang="en" sz="1000"/>
              <a:t>, 1823, </a:t>
            </a:r>
            <a:r>
              <a:rPr i="1" lang="en" sz="1000"/>
              <a:t>Book Traces</a:t>
            </a:r>
            <a:r>
              <a:rPr lang="en" sz="1000"/>
              <a:t> @ UVA</a:t>
            </a:r>
            <a:endParaRPr sz="1000"/>
          </a:p>
          <a:p>
            <a:pPr indent="0" lvl="0" marL="0" rtl="0" algn="l">
              <a:spcBef>
                <a:spcPts val="1600"/>
              </a:spcBef>
              <a:spcAft>
                <a:spcPts val="1600"/>
              </a:spcAft>
              <a:buNone/>
            </a:pPr>
            <a:r>
              <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33"/>
          <p:cNvSpPr txBox="1"/>
          <p:nvPr>
            <p:ph type="title"/>
          </p:nvPr>
        </p:nvSpPr>
        <p:spPr>
          <a:xfrm>
            <a:off x="311700" y="403200"/>
            <a:ext cx="5490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about now?</a:t>
            </a:r>
            <a:endParaRPr/>
          </a:p>
        </p:txBody>
      </p:sp>
      <p:pic>
        <p:nvPicPr>
          <p:cNvPr id="158" name="Google Shape;158;p33"/>
          <p:cNvPicPr preferRelativeResize="0"/>
          <p:nvPr/>
        </p:nvPicPr>
        <p:blipFill>
          <a:blip r:embed="rId3">
            <a:alphaModFix/>
          </a:blip>
          <a:stretch>
            <a:fillRect/>
          </a:stretch>
        </p:blipFill>
        <p:spPr>
          <a:xfrm>
            <a:off x="5542800" y="76200"/>
            <a:ext cx="3180401" cy="4640674"/>
          </a:xfrm>
          <a:prstGeom prst="rect">
            <a:avLst/>
          </a:prstGeom>
          <a:noFill/>
          <a:ln>
            <a:noFill/>
          </a:ln>
        </p:spPr>
      </p:pic>
      <p:sp>
        <p:nvSpPr>
          <p:cNvPr id="159" name="Google Shape;159;p33"/>
          <p:cNvSpPr txBox="1"/>
          <p:nvPr>
            <p:ph idx="1" type="body"/>
          </p:nvPr>
        </p:nvSpPr>
        <p:spPr>
          <a:xfrm>
            <a:off x="3536400" y="4790525"/>
            <a:ext cx="56076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Image source: </a:t>
            </a:r>
            <a:r>
              <a:rPr i="1" lang="en" sz="1000"/>
              <a:t>The Book of Hours</a:t>
            </a:r>
            <a:r>
              <a:rPr lang="en" sz="1000"/>
              <a:t>, Yates Thompson MS 3, British Library </a:t>
            </a:r>
            <a:endParaRPr sz="1000"/>
          </a:p>
          <a:p>
            <a:pPr indent="0" lvl="0" marL="0" rtl="0" algn="l">
              <a:spcBef>
                <a:spcPts val="1600"/>
              </a:spcBef>
              <a:spcAft>
                <a:spcPts val="1600"/>
              </a:spcAft>
              <a:buNone/>
            </a:pPr>
            <a:r>
              <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Writer">
  <a:themeElements>
    <a:clrScheme name="Modern Writer">
      <a:dk1>
        <a:srgbClr val="2DBDD9"/>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